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5"/>
  </p:notesMasterIdLst>
  <p:handoutMasterIdLst>
    <p:handoutMasterId r:id="rId36"/>
  </p:handoutMasterIdLst>
  <p:sldIdLst>
    <p:sldId id="257" r:id="rId2"/>
    <p:sldId id="258" r:id="rId3"/>
    <p:sldId id="256" r:id="rId4"/>
    <p:sldId id="259" r:id="rId5"/>
    <p:sldId id="296" r:id="rId6"/>
    <p:sldId id="279" r:id="rId7"/>
    <p:sldId id="280" r:id="rId8"/>
    <p:sldId id="281" r:id="rId9"/>
    <p:sldId id="299" r:id="rId10"/>
    <p:sldId id="283" r:id="rId11"/>
    <p:sldId id="300" r:id="rId12"/>
    <p:sldId id="284" r:id="rId13"/>
    <p:sldId id="301" r:id="rId14"/>
    <p:sldId id="303" r:id="rId15"/>
    <p:sldId id="304" r:id="rId16"/>
    <p:sldId id="302" r:id="rId17"/>
    <p:sldId id="286" r:id="rId18"/>
    <p:sldId id="282" r:id="rId19"/>
    <p:sldId id="287" r:id="rId20"/>
    <p:sldId id="305" r:id="rId21"/>
    <p:sldId id="289" r:id="rId22"/>
    <p:sldId id="290" r:id="rId23"/>
    <p:sldId id="288" r:id="rId24"/>
    <p:sldId id="291" r:id="rId25"/>
    <p:sldId id="306" r:id="rId26"/>
    <p:sldId id="293" r:id="rId27"/>
    <p:sldId id="307" r:id="rId28"/>
    <p:sldId id="292" r:id="rId29"/>
    <p:sldId id="308" r:id="rId30"/>
    <p:sldId id="295" r:id="rId31"/>
    <p:sldId id="294" r:id="rId32"/>
    <p:sldId id="297" r:id="rId33"/>
    <p:sldId id="298" r:id="rId34"/>
  </p:sldIdLst>
  <p:sldSz cx="9144000" cy="6858000" type="screen4x3"/>
  <p:notesSz cx="9144000" cy="6858000"/>
  <p:defaultTextStyle>
    <a:defPPr>
      <a:defRPr lang="nl-NL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00"/>
    <a:srgbClr val="FF3300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8" d="100"/>
          <a:sy n="88" d="100"/>
        </p:scale>
        <p:origin x="-1464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nl-NL"/>
          </a:p>
        </p:txBody>
      </p:sp>
      <p:sp>
        <p:nvSpPr>
          <p:cNvPr id="15155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nl-NL"/>
          </a:p>
        </p:txBody>
      </p:sp>
      <p:sp>
        <p:nvSpPr>
          <p:cNvPr id="15155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6513513"/>
            <a:ext cx="39624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nl-NL"/>
          </a:p>
        </p:txBody>
      </p:sp>
      <p:sp>
        <p:nvSpPr>
          <p:cNvPr id="15155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A0F6AA07-C3A4-4E4D-99B6-CE05A93E9C00}" type="slidenum">
              <a:rPr lang="nl-NL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xmlns="" val="21348961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FB5627-D4F5-437C-872F-F494FB0206C4}" type="datetimeFigureOut">
              <a:rPr lang="nl-BE" smtClean="0"/>
              <a:pPr/>
              <a:t>24/02/2012</a:t>
            </a:fld>
            <a:endParaRPr lang="nl-BE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D9FD17-0D83-43CF-9182-421BB2E25771}" type="slidenum">
              <a:rPr lang="nl-BE" smtClean="0"/>
              <a:pPr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xmlns="" val="40335337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dirty="0" smtClean="0"/>
              <a:t>Panchromatisch = In het zichtbaar spectrum werkend</a:t>
            </a: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D9FD17-0D83-43CF-9182-421BB2E25771}" type="slidenum">
              <a:rPr lang="nl-BE" smtClean="0"/>
              <a:pPr/>
              <a:t>7</a:t>
            </a:fld>
            <a:endParaRPr lang="nl-BE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dirty="0" smtClean="0"/>
              <a:t>Metadata</a:t>
            </a:r>
            <a:r>
              <a:rPr lang="nl-BE" baseline="0" dirty="0" smtClean="0"/>
              <a:t> geeft de data gekoppeld aan tabel weer</a:t>
            </a:r>
          </a:p>
          <a:p>
            <a:r>
              <a:rPr lang="nl-BE" baseline="0" dirty="0" smtClean="0"/>
              <a:t>-&gt; Coördinaat linkerbovenhoek</a:t>
            </a:r>
          </a:p>
          <a:p>
            <a:r>
              <a:rPr lang="nl-BE" baseline="0" dirty="0" smtClean="0"/>
              <a:t>-&gt; Resolutie</a:t>
            </a:r>
          </a:p>
          <a:p>
            <a:r>
              <a:rPr lang="nl-BE" baseline="0" dirty="0" smtClean="0"/>
              <a:t>-&gt; Projectie</a:t>
            </a:r>
          </a:p>
          <a:p>
            <a:r>
              <a:rPr lang="nl-BE" baseline="0" dirty="0" smtClean="0"/>
              <a:t>-&gt; …</a:t>
            </a: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D9FD17-0D83-43CF-9182-421BB2E25771}" type="slidenum">
              <a:rPr lang="nl-BE" smtClean="0"/>
              <a:pPr/>
              <a:t>11</a:t>
            </a:fld>
            <a:endParaRPr lang="nl-BE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dirty="0" smtClean="0"/>
              <a:t>Typen compressie</a:t>
            </a:r>
          </a:p>
          <a:p>
            <a:r>
              <a:rPr lang="nl-BE" dirty="0" smtClean="0"/>
              <a:t>-&gt; run </a:t>
            </a:r>
            <a:r>
              <a:rPr lang="nl-BE" dirty="0" err="1" smtClean="0"/>
              <a:t>length</a:t>
            </a:r>
            <a:r>
              <a:rPr lang="nl-BE" dirty="0" smtClean="0"/>
              <a:t>: geeft aantal waarden per rij weer / geeft aantal zelfde</a:t>
            </a:r>
            <a:r>
              <a:rPr lang="nl-BE" baseline="0" dirty="0" smtClean="0"/>
              <a:t> waarden na elkaar weer (</a:t>
            </a:r>
            <a:r>
              <a:rPr lang="nl-BE" baseline="0" dirty="0" err="1" smtClean="0"/>
              <a:t>value</a:t>
            </a:r>
            <a:r>
              <a:rPr lang="nl-BE" baseline="0" dirty="0" smtClean="0"/>
              <a:t> point)</a:t>
            </a:r>
            <a:endParaRPr lang="nl-BE" dirty="0" smtClean="0"/>
          </a:p>
          <a:p>
            <a:r>
              <a:rPr lang="nl-BE" dirty="0" smtClean="0"/>
              <a:t>-&gt; </a:t>
            </a:r>
            <a:r>
              <a:rPr lang="nl-BE" dirty="0" err="1" smtClean="0"/>
              <a:t>blocking</a:t>
            </a:r>
            <a:r>
              <a:rPr lang="nl-BE" dirty="0" smtClean="0"/>
              <a:t> coding: ~run </a:t>
            </a:r>
            <a:r>
              <a:rPr lang="nl-BE" dirty="0" err="1" smtClean="0"/>
              <a:t>length</a:t>
            </a:r>
            <a:r>
              <a:rPr lang="nl-BE" dirty="0" smtClean="0"/>
              <a:t> in twee dimensies,</a:t>
            </a:r>
            <a:r>
              <a:rPr lang="nl-BE" baseline="0" dirty="0" smtClean="0"/>
              <a:t> specifiek vierkanten</a:t>
            </a:r>
            <a:endParaRPr lang="nl-BE" dirty="0" smtClean="0"/>
          </a:p>
          <a:p>
            <a:r>
              <a:rPr lang="nl-BE" dirty="0" smtClean="0"/>
              <a:t>-&gt;</a:t>
            </a:r>
            <a:r>
              <a:rPr lang="nl-BE" baseline="0" dirty="0" smtClean="0"/>
              <a:t> </a:t>
            </a:r>
            <a:r>
              <a:rPr lang="nl-BE" baseline="0" dirty="0" err="1" smtClean="0"/>
              <a:t>wavelets</a:t>
            </a:r>
            <a:r>
              <a:rPr lang="nl-BE" baseline="0" dirty="0" smtClean="0"/>
              <a:t>: gebaseerd op </a:t>
            </a:r>
            <a:r>
              <a:rPr lang="nl-BE" baseline="0" dirty="0" err="1" smtClean="0"/>
              <a:t>fractaaltechniek</a:t>
            </a:r>
            <a:r>
              <a:rPr lang="nl-BE" baseline="0" dirty="0" smtClean="0"/>
              <a:t> en zoekt naar patronen die zich herhalen, verliest informatie als je na inzoomen terug uitzoomt</a:t>
            </a: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D9FD17-0D83-43CF-9182-421BB2E25771}" type="slidenum">
              <a:rPr lang="nl-BE" smtClean="0"/>
              <a:pPr/>
              <a:t>12</a:t>
            </a:fld>
            <a:endParaRPr lang="nl-BE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dirty="0" smtClean="0"/>
              <a:t>Vb.</a:t>
            </a:r>
            <a:r>
              <a:rPr lang="nl-BE" baseline="0" dirty="0" smtClean="0"/>
              <a:t> kruisen twee wegen</a:t>
            </a:r>
          </a:p>
          <a:p>
            <a:r>
              <a:rPr lang="nl-BE" baseline="0" dirty="0" smtClean="0"/>
              <a:t>-&gt; Simpel geeft een kruising weer</a:t>
            </a:r>
          </a:p>
          <a:p>
            <a:r>
              <a:rPr lang="nl-BE" baseline="0" dirty="0" smtClean="0"/>
              <a:t>-&gt; Topologisch geeft extra informatie zoals brug of tunnel</a:t>
            </a:r>
            <a:endParaRPr lang="nl-BE" dirty="0" smtClean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D9FD17-0D83-43CF-9182-421BB2E25771}" type="slidenum">
              <a:rPr lang="nl-BE" smtClean="0"/>
              <a:pPr/>
              <a:t>15</a:t>
            </a:fld>
            <a:endParaRPr lang="nl-BE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dirty="0" smtClean="0"/>
              <a:t>Getal</a:t>
            </a:r>
            <a:r>
              <a:rPr lang="nl-BE" baseline="0" dirty="0" smtClean="0"/>
              <a:t> met cirkel rond -&gt; polygoon</a:t>
            </a:r>
          </a:p>
          <a:p>
            <a:pPr>
              <a:buFont typeface="Arial" charset="0"/>
              <a:buChar char="•"/>
            </a:pPr>
            <a:r>
              <a:rPr lang="nl-BE" baseline="0" dirty="0" smtClean="0"/>
              <a:t>1 is de buitenomgeving</a:t>
            </a:r>
          </a:p>
          <a:p>
            <a:pPr>
              <a:buFont typeface="Arial" charset="0"/>
              <a:buChar char="•"/>
            </a:pPr>
            <a:endParaRPr lang="nl-BE" baseline="0" dirty="0" smtClean="0"/>
          </a:p>
          <a:p>
            <a:pPr>
              <a:buFont typeface="Arial" charset="0"/>
              <a:buChar char="•"/>
            </a:pPr>
            <a:r>
              <a:rPr lang="nl-BE" baseline="0" dirty="0" smtClean="0"/>
              <a:t>Bij </a:t>
            </a:r>
            <a:r>
              <a:rPr lang="nl-BE" baseline="0" dirty="0" err="1" smtClean="0"/>
              <a:t>Poly</a:t>
            </a:r>
            <a:r>
              <a:rPr lang="nl-BE" baseline="0" dirty="0" smtClean="0"/>
              <a:t> 2 – 4,6,7,10,0,8 (geeft de 0 weer dat 8 in de polygoon gelegen is)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D9FD17-0D83-43CF-9182-421BB2E25771}" type="slidenum">
              <a:rPr lang="nl-BE" smtClean="0"/>
              <a:pPr/>
              <a:t>19</a:t>
            </a:fld>
            <a:endParaRPr lang="nl-BE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dirty="0" err="1" smtClean="0"/>
              <a:t>Contiguity</a:t>
            </a:r>
            <a:r>
              <a:rPr lang="nl-BE" dirty="0" smtClean="0"/>
              <a:t>:</a:t>
            </a:r>
            <a:r>
              <a:rPr lang="nl-BE" baseline="0" dirty="0" smtClean="0"/>
              <a:t> Geeft weer welke polygonen aan welke polygonen grenzen</a:t>
            </a:r>
          </a:p>
          <a:p>
            <a:endParaRPr lang="nl-BE" baseline="0" dirty="0" smtClean="0"/>
          </a:p>
          <a:p>
            <a:r>
              <a:rPr lang="nl-BE" baseline="0" dirty="0" smtClean="0"/>
              <a:t>Opmerking, figuur komt niet overeen met tabel</a:t>
            </a: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D9FD17-0D83-43CF-9182-421BB2E25771}" type="slidenum">
              <a:rPr lang="nl-BE" smtClean="0"/>
              <a:pPr/>
              <a:t>21</a:t>
            </a:fld>
            <a:endParaRPr lang="nl-BE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dirty="0" smtClean="0"/>
              <a:t>2.5D –&gt;</a:t>
            </a:r>
            <a:r>
              <a:rPr lang="nl-BE" baseline="0" dirty="0" smtClean="0"/>
              <a:t> Maar één </a:t>
            </a:r>
            <a:r>
              <a:rPr lang="nl-BE" baseline="0" dirty="0" err="1" smtClean="0"/>
              <a:t>z-waarde</a:t>
            </a:r>
            <a:r>
              <a:rPr lang="nl-BE" baseline="0" dirty="0" smtClean="0"/>
              <a:t> toekennen per coördinaat aangezien deze meestal een </a:t>
            </a:r>
            <a:r>
              <a:rPr lang="nl-BE" baseline="0" dirty="0" err="1" smtClean="0"/>
              <a:t>cte</a:t>
            </a:r>
            <a:r>
              <a:rPr lang="nl-BE" baseline="0" dirty="0" smtClean="0"/>
              <a:t> is.</a:t>
            </a: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D9FD17-0D83-43CF-9182-421BB2E25771}" type="slidenum">
              <a:rPr lang="nl-BE" smtClean="0"/>
              <a:pPr/>
              <a:t>28</a:t>
            </a:fld>
            <a:endParaRPr lang="nl-BE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nl-NL" smtClean="0"/>
              <a:t>Klik om de stijl te bewerken</a:t>
            </a:r>
            <a:endParaRPr lang="nl-BE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nl-NL" smtClean="0"/>
              <a:t>Klik om de ondertitelstijl van het model te bewerken</a:t>
            </a:r>
            <a:endParaRPr lang="nl-BE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D037CF8-AE98-401B-911F-DEB09FA1DCBF}" type="slidenum">
              <a:rPr lang="nl-NL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xmlns="" val="36046845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BE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BE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D06CA46-96BD-4C28-A2A3-D6DDB22E3A42}" type="slidenum">
              <a:rPr lang="nl-NL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xmlns="" val="27815187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nl-NL" smtClean="0"/>
              <a:t>Klik om de stijl te bewerken</a:t>
            </a:r>
            <a:endParaRPr lang="nl-BE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BE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23B4D89-66CB-4A92-820F-F74D3C906C69}" type="slidenum">
              <a:rPr lang="nl-NL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xmlns="" val="33198705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BE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16B72E0-0F60-412D-B777-BF3AD9417AFD}" type="slidenum">
              <a:rPr lang="nl-NL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xmlns="" val="42210718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nl-NL" smtClean="0"/>
              <a:t>Klik om de stijl te bewerken</a:t>
            </a:r>
            <a:endParaRPr lang="nl-B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88FFD63-CF30-4FFF-8A6F-992FAEB0D5E9}" type="slidenum">
              <a:rPr lang="nl-NL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xmlns="" val="14377558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BE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BE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30DA44D-2997-4168-AF6A-CCD22D0DB25F}" type="slidenum">
              <a:rPr lang="nl-NL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xmlns="" val="4278123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smtClean="0"/>
              <a:t>Klik om de stijl te bewerken</a:t>
            </a:r>
            <a:endParaRPr lang="nl-B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BE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BE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nl-NL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nl-NL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80DF7A4-DE49-45BA-BA20-6C05F80565EA}" type="slidenum">
              <a:rPr lang="nl-NL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xmlns="" val="13601196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2523AFC-DFC4-4426-8F01-49947D175992}" type="slidenum">
              <a:rPr lang="nl-NL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xmlns="" val="41988546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nl-NL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43E0C9F-75AB-4A08-BBD3-75FAAA8F84A8}" type="slidenum">
              <a:rPr lang="nl-NL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xmlns="" val="19859470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NL" smtClean="0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BE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EDA4D13-88D8-493A-92F2-2B194726058E}" type="slidenum">
              <a:rPr lang="nl-NL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xmlns="" val="16597161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NL" smtClean="0"/>
              <a:t>Klik om de stijl te bewerken</a:t>
            </a:r>
            <a:endParaRPr lang="nl-BE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BE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E32A025-71E2-4027-A050-2DC944EA7E21}" type="slidenum">
              <a:rPr lang="nl-NL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xmlns="" val="41720943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nl-NL" smtClean="0"/>
              <a:t>Klik om het opmaakprofiel te bewerken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l-NL" smtClean="0"/>
              <a:t>Klik om de opmaakprofielen van de modeltekst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endParaRPr lang="nl-NL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nl-NL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2B5AFC5A-4452-42AB-8391-66FDFB724DD9}" type="slidenum">
              <a:rPr lang="nl-NL"/>
              <a:pPr/>
              <a:t>‹nr.›</a:t>
            </a:fld>
            <a:endParaRPr lang="nl-N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0" name="Picture 8" descr="earth-640x480-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077" name="Text Box 5"/>
          <p:cNvSpPr txBox="1">
            <a:spLocks noChangeArrowheads="1"/>
          </p:cNvSpPr>
          <p:nvPr/>
        </p:nvSpPr>
        <p:spPr bwMode="auto">
          <a:xfrm>
            <a:off x="611188" y="188913"/>
            <a:ext cx="698500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BE" sz="3200">
                <a:solidFill>
                  <a:schemeClr val="bg1"/>
                </a:solidFill>
              </a:rPr>
              <a:t>LANDINFORMATIESYSTEMEN</a:t>
            </a:r>
            <a:endParaRPr lang="nl-NL" sz="3200">
              <a:solidFill>
                <a:schemeClr val="bg1"/>
              </a:solidFill>
            </a:endParaRPr>
          </a:p>
        </p:txBody>
      </p:sp>
      <p:pic>
        <p:nvPicPr>
          <p:cNvPr id="3078" name="Picture 6" descr="logo_UA_hor_kl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5873750"/>
            <a:ext cx="3059113" cy="984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079" name="Text Box 7"/>
          <p:cNvSpPr txBox="1">
            <a:spLocks noChangeArrowheads="1"/>
          </p:cNvSpPr>
          <p:nvPr/>
        </p:nvSpPr>
        <p:spPr bwMode="auto">
          <a:xfrm>
            <a:off x="5795963" y="6381750"/>
            <a:ext cx="3348037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BE">
                <a:solidFill>
                  <a:schemeClr val="bg1"/>
                </a:solidFill>
              </a:rPr>
              <a:t>Les 5</a:t>
            </a:r>
            <a:endParaRPr lang="nl-NL">
              <a:solidFill>
                <a:schemeClr val="bg1"/>
              </a:solidFill>
            </a:endParaRPr>
          </a:p>
        </p:txBody>
      </p:sp>
      <p:sp>
        <p:nvSpPr>
          <p:cNvPr id="2" name="Tijdelijke aanduiding voor dianumm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E0C9F-75AB-4A08-BBD3-75FAAA8F84A8}" type="slidenum">
              <a:rPr lang="nl-NL" smtClean="0"/>
              <a:pPr/>
              <a:t>1</a:t>
            </a:fld>
            <a:endParaRPr lang="nl-NL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936" name="Picture 8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1254125"/>
            <a:ext cx="9144000" cy="523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4930" name="Rectangle 2"/>
          <p:cNvSpPr>
            <a:spLocks noChangeArrowheads="1"/>
          </p:cNvSpPr>
          <p:nvPr/>
        </p:nvSpPr>
        <p:spPr bwMode="auto">
          <a:xfrm>
            <a:off x="0" y="0"/>
            <a:ext cx="9144000" cy="1196975"/>
          </a:xfrm>
          <a:prstGeom prst="rect">
            <a:avLst/>
          </a:prstGeom>
          <a:gradFill rotWithShape="1">
            <a:gsLst>
              <a:gs pos="0">
                <a:schemeClr val="bg2">
                  <a:gamma/>
                  <a:shade val="46275"/>
                  <a:invGamma/>
                </a:schemeClr>
              </a:gs>
              <a:gs pos="100000">
                <a:schemeClr val="bg2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fr-BE"/>
              <a:t> </a:t>
            </a:r>
            <a:endParaRPr lang="nl-NL"/>
          </a:p>
        </p:txBody>
      </p:sp>
      <p:pic>
        <p:nvPicPr>
          <p:cNvPr id="124931" name="Picture 3" descr="earth-640x480-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47813" cy="116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24932" name="Rectangle 4"/>
          <p:cNvSpPr>
            <a:spLocks noChangeArrowheads="1"/>
          </p:cNvSpPr>
          <p:nvPr/>
        </p:nvSpPr>
        <p:spPr bwMode="auto">
          <a:xfrm>
            <a:off x="0" y="6524625"/>
            <a:ext cx="6372225" cy="333375"/>
          </a:xfrm>
          <a:prstGeom prst="rect">
            <a:avLst/>
          </a:prstGeom>
          <a:solidFill>
            <a:srgbClr val="FF33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sp>
        <p:nvSpPr>
          <p:cNvPr id="124937" name="Rectangle 9"/>
          <p:cNvSpPr>
            <a:spLocks noChangeArrowheads="1"/>
          </p:cNvSpPr>
          <p:nvPr/>
        </p:nvSpPr>
        <p:spPr bwMode="auto">
          <a:xfrm>
            <a:off x="179388" y="1268413"/>
            <a:ext cx="4968875" cy="57626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sp>
        <p:nvSpPr>
          <p:cNvPr id="124933" name="Text Box 5"/>
          <p:cNvSpPr txBox="1">
            <a:spLocks noChangeArrowheads="1"/>
          </p:cNvSpPr>
          <p:nvPr/>
        </p:nvSpPr>
        <p:spPr bwMode="auto">
          <a:xfrm>
            <a:off x="755650" y="1341438"/>
            <a:ext cx="6553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BE" sz="2400" i="1">
                <a:solidFill>
                  <a:srgbClr val="FF6600"/>
                </a:solidFill>
              </a:rPr>
              <a:t>Raster als datamodel</a:t>
            </a:r>
            <a:endParaRPr lang="nl-NL" sz="2400" i="1">
              <a:solidFill>
                <a:srgbClr val="FF6600"/>
              </a:solidFill>
            </a:endParaRPr>
          </a:p>
        </p:txBody>
      </p:sp>
      <p:sp>
        <p:nvSpPr>
          <p:cNvPr id="124934" name="Text Box 6"/>
          <p:cNvSpPr txBox="1">
            <a:spLocks noChangeArrowheads="1"/>
          </p:cNvSpPr>
          <p:nvPr/>
        </p:nvSpPr>
        <p:spPr bwMode="auto">
          <a:xfrm>
            <a:off x="0" y="6524625"/>
            <a:ext cx="630078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BE">
                <a:solidFill>
                  <a:schemeClr val="bg1"/>
                </a:solidFill>
              </a:rPr>
              <a:t>HFDSTK 5 – Modellering van geodata</a:t>
            </a:r>
            <a:endParaRPr lang="nl-NL">
              <a:solidFill>
                <a:schemeClr val="bg1"/>
              </a:solidFill>
            </a:endParaRPr>
          </a:p>
        </p:txBody>
      </p:sp>
      <p:sp>
        <p:nvSpPr>
          <p:cNvPr id="2" name="Tijdelijke aanduiding voor dianumm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E0C9F-75AB-4A08-BBD3-75FAAA8F84A8}" type="slidenum">
              <a:rPr lang="nl-NL" smtClean="0"/>
              <a:pPr/>
              <a:t>10</a:t>
            </a:fld>
            <a:endParaRPr lang="nl-NL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9" name="Rectangle 3"/>
          <p:cNvSpPr>
            <a:spLocks noChangeArrowheads="1"/>
          </p:cNvSpPr>
          <p:nvPr/>
        </p:nvSpPr>
        <p:spPr bwMode="auto">
          <a:xfrm>
            <a:off x="0" y="0"/>
            <a:ext cx="9144000" cy="1196975"/>
          </a:xfrm>
          <a:prstGeom prst="rect">
            <a:avLst/>
          </a:prstGeom>
          <a:gradFill rotWithShape="1">
            <a:gsLst>
              <a:gs pos="0">
                <a:schemeClr val="bg2">
                  <a:gamma/>
                  <a:shade val="46275"/>
                  <a:invGamma/>
                </a:schemeClr>
              </a:gs>
              <a:gs pos="100000">
                <a:schemeClr val="bg2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fr-BE"/>
              <a:t> </a:t>
            </a:r>
            <a:endParaRPr lang="nl-NL"/>
          </a:p>
        </p:txBody>
      </p:sp>
      <p:pic>
        <p:nvPicPr>
          <p:cNvPr id="142340" name="Picture 4" descr="earth-640x480-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47813" cy="116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42341" name="Rectangle 5"/>
          <p:cNvSpPr>
            <a:spLocks noChangeArrowheads="1"/>
          </p:cNvSpPr>
          <p:nvPr/>
        </p:nvSpPr>
        <p:spPr bwMode="auto">
          <a:xfrm>
            <a:off x="0" y="6524625"/>
            <a:ext cx="6372225" cy="333375"/>
          </a:xfrm>
          <a:prstGeom prst="rect">
            <a:avLst/>
          </a:prstGeom>
          <a:solidFill>
            <a:srgbClr val="FF33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sp>
        <p:nvSpPr>
          <p:cNvPr id="142342" name="Rectangle 6"/>
          <p:cNvSpPr>
            <a:spLocks noChangeArrowheads="1"/>
          </p:cNvSpPr>
          <p:nvPr/>
        </p:nvSpPr>
        <p:spPr bwMode="auto">
          <a:xfrm>
            <a:off x="179388" y="1268413"/>
            <a:ext cx="4968875" cy="57626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sp>
        <p:nvSpPr>
          <p:cNvPr id="142343" name="Text Box 7"/>
          <p:cNvSpPr txBox="1">
            <a:spLocks noChangeArrowheads="1"/>
          </p:cNvSpPr>
          <p:nvPr/>
        </p:nvSpPr>
        <p:spPr bwMode="auto">
          <a:xfrm>
            <a:off x="755650" y="1341438"/>
            <a:ext cx="6553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BE" sz="2400" i="1">
                <a:solidFill>
                  <a:srgbClr val="FF6600"/>
                </a:solidFill>
              </a:rPr>
              <a:t>Raster als datamodel</a:t>
            </a:r>
            <a:endParaRPr lang="nl-NL" sz="2400" i="1">
              <a:solidFill>
                <a:srgbClr val="FF6600"/>
              </a:solidFill>
            </a:endParaRPr>
          </a:p>
        </p:txBody>
      </p:sp>
      <p:sp>
        <p:nvSpPr>
          <p:cNvPr id="142344" name="Text Box 8"/>
          <p:cNvSpPr txBox="1">
            <a:spLocks noChangeArrowheads="1"/>
          </p:cNvSpPr>
          <p:nvPr/>
        </p:nvSpPr>
        <p:spPr bwMode="auto">
          <a:xfrm>
            <a:off x="0" y="6524625"/>
            <a:ext cx="630078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BE">
                <a:solidFill>
                  <a:schemeClr val="bg1"/>
                </a:solidFill>
              </a:rPr>
              <a:t>HFDSTK 5 – Modellering van geodata</a:t>
            </a:r>
            <a:endParaRPr lang="nl-NL">
              <a:solidFill>
                <a:schemeClr val="bg1"/>
              </a:solidFill>
            </a:endParaRPr>
          </a:p>
        </p:txBody>
      </p:sp>
      <p:sp>
        <p:nvSpPr>
          <p:cNvPr id="142345" name="Text Box 9"/>
          <p:cNvSpPr txBox="1">
            <a:spLocks noChangeArrowheads="1"/>
          </p:cNvSpPr>
          <p:nvPr/>
        </p:nvSpPr>
        <p:spPr bwMode="auto">
          <a:xfrm>
            <a:off x="1476375" y="2060575"/>
            <a:ext cx="7127875" cy="2332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10000"/>
              </a:spcBef>
              <a:buFontTx/>
              <a:buBlip>
                <a:blip r:embed="rId4"/>
              </a:buBlip>
            </a:pPr>
            <a:r>
              <a:rPr lang="fr-BE" sz="2400"/>
              <a:t>Metadata</a:t>
            </a:r>
          </a:p>
          <a:p>
            <a:pPr>
              <a:spcBef>
                <a:spcPct val="10000"/>
              </a:spcBef>
              <a:buFontTx/>
              <a:buBlip>
                <a:blip r:embed="rId4"/>
              </a:buBlip>
            </a:pPr>
            <a:r>
              <a:rPr lang="fr-BE" sz="2400"/>
              <a:t>Data opgeslagen als ‘compressed file’ in DBMS</a:t>
            </a:r>
          </a:p>
          <a:p>
            <a:pPr>
              <a:spcBef>
                <a:spcPct val="10000"/>
              </a:spcBef>
              <a:buFontTx/>
              <a:buBlip>
                <a:blip r:embed="rId4"/>
              </a:buBlip>
            </a:pPr>
            <a:r>
              <a:rPr lang="fr-BE" sz="2400"/>
              <a:t>Zeer geschikt voor kaart </a:t>
            </a:r>
            <a:r>
              <a:rPr lang="fr-BE" sz="2000" i="1"/>
              <a:t>(vglk met conventionele kaarten)</a:t>
            </a:r>
          </a:p>
          <a:p>
            <a:pPr>
              <a:spcBef>
                <a:spcPct val="10000"/>
              </a:spcBef>
              <a:buFontTx/>
              <a:buBlip>
                <a:blip r:embed="rId4"/>
              </a:buBlip>
            </a:pPr>
            <a:r>
              <a:rPr lang="fr-BE" sz="2400"/>
              <a:t>Analytische toepassingen</a:t>
            </a:r>
            <a:r>
              <a:rPr lang="fr-BE" sz="2400" i="1"/>
              <a:t> bvb oppervlaktewaterstroming, verspreiding ziektes</a:t>
            </a:r>
          </a:p>
        </p:txBody>
      </p:sp>
      <p:sp>
        <p:nvSpPr>
          <p:cNvPr id="2" name="Tijdelijke aanduiding voor dianumm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E0C9F-75AB-4A08-BBD3-75FAAA8F84A8}" type="slidenum">
              <a:rPr lang="nl-NL" smtClean="0"/>
              <a:pPr/>
              <a:t>11</a:t>
            </a:fld>
            <a:endParaRPr lang="nl-NL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5" name="Rectangle 3"/>
          <p:cNvSpPr>
            <a:spLocks noChangeArrowheads="1"/>
          </p:cNvSpPr>
          <p:nvPr/>
        </p:nvSpPr>
        <p:spPr bwMode="auto">
          <a:xfrm>
            <a:off x="0" y="0"/>
            <a:ext cx="9144000" cy="1196975"/>
          </a:xfrm>
          <a:prstGeom prst="rect">
            <a:avLst/>
          </a:prstGeom>
          <a:gradFill rotWithShape="1">
            <a:gsLst>
              <a:gs pos="0">
                <a:schemeClr val="bg2">
                  <a:gamma/>
                  <a:shade val="46275"/>
                  <a:invGamma/>
                </a:schemeClr>
              </a:gs>
              <a:gs pos="100000">
                <a:schemeClr val="bg2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fr-BE"/>
              <a:t> </a:t>
            </a:r>
            <a:endParaRPr lang="nl-NL"/>
          </a:p>
        </p:txBody>
      </p:sp>
      <p:pic>
        <p:nvPicPr>
          <p:cNvPr id="125956" name="Picture 4" descr="earth-640x480-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47813" cy="116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25957" name="Rectangle 5"/>
          <p:cNvSpPr>
            <a:spLocks noChangeArrowheads="1"/>
          </p:cNvSpPr>
          <p:nvPr/>
        </p:nvSpPr>
        <p:spPr bwMode="auto">
          <a:xfrm>
            <a:off x="0" y="6524625"/>
            <a:ext cx="6372225" cy="333375"/>
          </a:xfrm>
          <a:prstGeom prst="rect">
            <a:avLst/>
          </a:prstGeom>
          <a:solidFill>
            <a:srgbClr val="FF33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sp>
        <p:nvSpPr>
          <p:cNvPr id="125959" name="Text Box 7"/>
          <p:cNvSpPr txBox="1">
            <a:spLocks noChangeArrowheads="1"/>
          </p:cNvSpPr>
          <p:nvPr/>
        </p:nvSpPr>
        <p:spPr bwMode="auto">
          <a:xfrm>
            <a:off x="755650" y="1341438"/>
            <a:ext cx="655320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BE" sz="2400" i="1">
                <a:solidFill>
                  <a:srgbClr val="FF6600"/>
                </a:solidFill>
              </a:rPr>
              <a:t>Datacompressie met het rastermodel: run length encoding</a:t>
            </a:r>
            <a:endParaRPr lang="nl-NL" sz="2400" i="1">
              <a:solidFill>
                <a:srgbClr val="FF6600"/>
              </a:solidFill>
            </a:endParaRPr>
          </a:p>
        </p:txBody>
      </p:sp>
      <p:sp>
        <p:nvSpPr>
          <p:cNvPr id="125960" name="Text Box 8"/>
          <p:cNvSpPr txBox="1">
            <a:spLocks noChangeArrowheads="1"/>
          </p:cNvSpPr>
          <p:nvPr/>
        </p:nvSpPr>
        <p:spPr bwMode="auto">
          <a:xfrm>
            <a:off x="0" y="6524625"/>
            <a:ext cx="630078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BE">
                <a:solidFill>
                  <a:schemeClr val="bg1"/>
                </a:solidFill>
              </a:rPr>
              <a:t>HFDSTK 5 – Modellering van geodata</a:t>
            </a:r>
            <a:endParaRPr lang="nl-NL">
              <a:solidFill>
                <a:schemeClr val="bg1"/>
              </a:solidFill>
            </a:endParaRPr>
          </a:p>
        </p:txBody>
      </p:sp>
      <p:pic>
        <p:nvPicPr>
          <p:cNvPr id="125961" name="Picture 9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132138" y="1844675"/>
            <a:ext cx="4594225" cy="4608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jdelijke aanduiding voor dianumm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E0C9F-75AB-4A08-BBD3-75FAAA8F84A8}" type="slidenum">
              <a:rPr lang="nl-NL" smtClean="0"/>
              <a:pPr/>
              <a:t>12</a:t>
            </a:fld>
            <a:endParaRPr lang="nl-NL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Rectangle 2"/>
          <p:cNvSpPr>
            <a:spLocks noChangeArrowheads="1"/>
          </p:cNvSpPr>
          <p:nvPr/>
        </p:nvSpPr>
        <p:spPr bwMode="auto">
          <a:xfrm>
            <a:off x="0" y="0"/>
            <a:ext cx="9144000" cy="1196975"/>
          </a:xfrm>
          <a:prstGeom prst="rect">
            <a:avLst/>
          </a:prstGeom>
          <a:gradFill rotWithShape="1">
            <a:gsLst>
              <a:gs pos="0">
                <a:schemeClr val="bg2">
                  <a:gamma/>
                  <a:shade val="46275"/>
                  <a:invGamma/>
                </a:schemeClr>
              </a:gs>
              <a:gs pos="100000">
                <a:schemeClr val="bg2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fr-BE"/>
              <a:t> </a:t>
            </a:r>
            <a:endParaRPr lang="nl-NL"/>
          </a:p>
        </p:txBody>
      </p:sp>
      <p:pic>
        <p:nvPicPr>
          <p:cNvPr id="143363" name="Picture 3" descr="earth-640x480-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47813" cy="116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43364" name="Rectangle 4"/>
          <p:cNvSpPr>
            <a:spLocks noChangeArrowheads="1"/>
          </p:cNvSpPr>
          <p:nvPr/>
        </p:nvSpPr>
        <p:spPr bwMode="auto">
          <a:xfrm>
            <a:off x="0" y="6524625"/>
            <a:ext cx="6372225" cy="333375"/>
          </a:xfrm>
          <a:prstGeom prst="rect">
            <a:avLst/>
          </a:prstGeom>
          <a:solidFill>
            <a:srgbClr val="FF33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sp>
        <p:nvSpPr>
          <p:cNvPr id="143365" name="Text Box 5"/>
          <p:cNvSpPr txBox="1">
            <a:spLocks noChangeArrowheads="1"/>
          </p:cNvSpPr>
          <p:nvPr/>
        </p:nvSpPr>
        <p:spPr bwMode="auto">
          <a:xfrm>
            <a:off x="755650" y="1341438"/>
            <a:ext cx="655320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BE" sz="2400" i="1">
                <a:solidFill>
                  <a:srgbClr val="FF6600"/>
                </a:solidFill>
              </a:rPr>
              <a:t>Datacompressie met het rastermodel: run length encoding</a:t>
            </a:r>
            <a:endParaRPr lang="nl-NL" sz="2400" i="1">
              <a:solidFill>
                <a:srgbClr val="FF6600"/>
              </a:solidFill>
            </a:endParaRPr>
          </a:p>
        </p:txBody>
      </p:sp>
      <p:sp>
        <p:nvSpPr>
          <p:cNvPr id="143366" name="Text Box 6"/>
          <p:cNvSpPr txBox="1">
            <a:spLocks noChangeArrowheads="1"/>
          </p:cNvSpPr>
          <p:nvPr/>
        </p:nvSpPr>
        <p:spPr bwMode="auto">
          <a:xfrm>
            <a:off x="0" y="6524625"/>
            <a:ext cx="630078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BE">
                <a:solidFill>
                  <a:schemeClr val="bg1"/>
                </a:solidFill>
              </a:rPr>
              <a:t>HFDSTK 5 – Modellering van geodata</a:t>
            </a:r>
            <a:endParaRPr lang="nl-NL">
              <a:solidFill>
                <a:schemeClr val="bg1"/>
              </a:solidFill>
            </a:endParaRPr>
          </a:p>
        </p:txBody>
      </p:sp>
      <p:pic>
        <p:nvPicPr>
          <p:cNvPr id="143368" name="Picture 8" descr="rl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067175" y="1781175"/>
            <a:ext cx="5076825" cy="5076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jdelijke aanduiding voor dianumm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E0C9F-75AB-4A08-BBD3-75FAAA8F84A8}" type="slidenum">
              <a:rPr lang="nl-NL" smtClean="0"/>
              <a:pPr/>
              <a:t>13</a:t>
            </a:fld>
            <a:endParaRPr lang="nl-NL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Rectangle 2"/>
          <p:cNvSpPr>
            <a:spLocks noChangeArrowheads="1"/>
          </p:cNvSpPr>
          <p:nvPr/>
        </p:nvSpPr>
        <p:spPr bwMode="auto">
          <a:xfrm>
            <a:off x="0" y="0"/>
            <a:ext cx="9144000" cy="1196975"/>
          </a:xfrm>
          <a:prstGeom prst="rect">
            <a:avLst/>
          </a:prstGeom>
          <a:gradFill rotWithShape="1">
            <a:gsLst>
              <a:gs pos="0">
                <a:schemeClr val="bg2">
                  <a:gamma/>
                  <a:shade val="46275"/>
                  <a:invGamma/>
                </a:schemeClr>
              </a:gs>
              <a:gs pos="100000">
                <a:schemeClr val="bg2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fr-BE"/>
              <a:t> </a:t>
            </a:r>
            <a:endParaRPr lang="nl-NL"/>
          </a:p>
        </p:txBody>
      </p:sp>
      <p:pic>
        <p:nvPicPr>
          <p:cNvPr id="145411" name="Picture 3" descr="earth-640x480-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47813" cy="116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45412" name="Rectangle 4"/>
          <p:cNvSpPr>
            <a:spLocks noChangeArrowheads="1"/>
          </p:cNvSpPr>
          <p:nvPr/>
        </p:nvSpPr>
        <p:spPr bwMode="auto">
          <a:xfrm>
            <a:off x="0" y="6524625"/>
            <a:ext cx="6372225" cy="333375"/>
          </a:xfrm>
          <a:prstGeom prst="rect">
            <a:avLst/>
          </a:prstGeom>
          <a:solidFill>
            <a:srgbClr val="FF33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sp>
        <p:nvSpPr>
          <p:cNvPr id="145413" name="Text Box 5"/>
          <p:cNvSpPr txBox="1">
            <a:spLocks noChangeArrowheads="1"/>
          </p:cNvSpPr>
          <p:nvPr/>
        </p:nvSpPr>
        <p:spPr bwMode="auto">
          <a:xfrm>
            <a:off x="755650" y="1341438"/>
            <a:ext cx="6553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BE" sz="2400" i="1">
                <a:solidFill>
                  <a:srgbClr val="FF6600"/>
                </a:solidFill>
              </a:rPr>
              <a:t>Vector datamodel</a:t>
            </a:r>
            <a:endParaRPr lang="nl-NL" sz="2400" i="1">
              <a:solidFill>
                <a:srgbClr val="FF6600"/>
              </a:solidFill>
            </a:endParaRPr>
          </a:p>
        </p:txBody>
      </p:sp>
      <p:sp>
        <p:nvSpPr>
          <p:cNvPr id="145414" name="Text Box 6"/>
          <p:cNvSpPr txBox="1">
            <a:spLocks noChangeArrowheads="1"/>
          </p:cNvSpPr>
          <p:nvPr/>
        </p:nvSpPr>
        <p:spPr bwMode="auto">
          <a:xfrm>
            <a:off x="0" y="6524625"/>
            <a:ext cx="630078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BE">
                <a:solidFill>
                  <a:schemeClr val="bg1"/>
                </a:solidFill>
              </a:rPr>
              <a:t>HFDSTK 5 – Modellering van geodata</a:t>
            </a:r>
            <a:endParaRPr lang="nl-NL">
              <a:solidFill>
                <a:schemeClr val="bg1"/>
              </a:solidFill>
            </a:endParaRPr>
          </a:p>
        </p:txBody>
      </p:sp>
      <p:sp>
        <p:nvSpPr>
          <p:cNvPr id="145415" name="Text Box 7"/>
          <p:cNvSpPr txBox="1">
            <a:spLocks noChangeArrowheads="1"/>
          </p:cNvSpPr>
          <p:nvPr/>
        </p:nvSpPr>
        <p:spPr bwMode="auto">
          <a:xfrm>
            <a:off x="1476375" y="2060575"/>
            <a:ext cx="7127875" cy="2465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10000"/>
              </a:spcBef>
              <a:buFontTx/>
              <a:buBlip>
                <a:blip r:embed="rId3"/>
              </a:buBlip>
            </a:pPr>
            <a:r>
              <a:rPr lang="fr-BE" sz="2400"/>
              <a:t>Nauwkeurige weergave</a:t>
            </a:r>
          </a:p>
          <a:p>
            <a:pPr>
              <a:spcBef>
                <a:spcPct val="10000"/>
              </a:spcBef>
              <a:buFontTx/>
              <a:buBlip>
                <a:blip r:embed="rId3"/>
              </a:buBlip>
            </a:pPr>
            <a:r>
              <a:rPr lang="fr-BE" sz="2400"/>
              <a:t>Opslagefficiëntie</a:t>
            </a:r>
          </a:p>
          <a:p>
            <a:pPr>
              <a:spcBef>
                <a:spcPct val="10000"/>
              </a:spcBef>
              <a:buFontTx/>
              <a:buBlip>
                <a:blip r:embed="rId3"/>
              </a:buBlip>
            </a:pPr>
            <a:r>
              <a:rPr lang="fr-BE" sz="2400"/>
              <a:t>Kwaliteit kaarten</a:t>
            </a:r>
            <a:endParaRPr lang="fr-BE" sz="2000" i="1"/>
          </a:p>
          <a:p>
            <a:pPr>
              <a:spcBef>
                <a:spcPct val="10000"/>
              </a:spcBef>
              <a:buFontTx/>
              <a:buBlip>
                <a:blip r:embed="rId3"/>
              </a:buBlip>
            </a:pPr>
            <a:r>
              <a:rPr lang="fr-BE" sz="2400"/>
              <a:t>Functional tools </a:t>
            </a:r>
            <a:r>
              <a:rPr lang="fr-BE" sz="2000" i="1"/>
              <a:t>(map projection, overlay, analyse,…)</a:t>
            </a:r>
            <a:endParaRPr lang="fr-BE" sz="2400"/>
          </a:p>
          <a:p>
            <a:pPr>
              <a:spcBef>
                <a:spcPct val="10000"/>
              </a:spcBef>
              <a:buFontTx/>
              <a:buBlip>
                <a:blip r:embed="rId3"/>
              </a:buBlip>
            </a:pPr>
            <a:endParaRPr lang="fr-BE" sz="2400"/>
          </a:p>
          <a:p>
            <a:pPr>
              <a:spcBef>
                <a:spcPct val="10000"/>
              </a:spcBef>
              <a:buFontTx/>
              <a:buBlip>
                <a:blip r:embed="rId3"/>
              </a:buBlip>
            </a:pPr>
            <a:r>
              <a:rPr lang="fr-BE" sz="2400"/>
              <a:t>2-4 dimensioneel (4: bvb. time, attribute)</a:t>
            </a:r>
          </a:p>
        </p:txBody>
      </p:sp>
      <p:sp>
        <p:nvSpPr>
          <p:cNvPr id="2" name="Tijdelijke aanduiding voor dianumm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E0C9F-75AB-4A08-BBD3-75FAAA8F84A8}" type="slidenum">
              <a:rPr lang="nl-NL" smtClean="0"/>
              <a:pPr/>
              <a:t>14</a:t>
            </a:fld>
            <a:endParaRPr lang="nl-NL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Rectangle 2"/>
          <p:cNvSpPr>
            <a:spLocks noChangeArrowheads="1"/>
          </p:cNvSpPr>
          <p:nvPr/>
        </p:nvSpPr>
        <p:spPr bwMode="auto">
          <a:xfrm>
            <a:off x="0" y="0"/>
            <a:ext cx="9144000" cy="1196975"/>
          </a:xfrm>
          <a:prstGeom prst="rect">
            <a:avLst/>
          </a:prstGeom>
          <a:gradFill rotWithShape="1">
            <a:gsLst>
              <a:gs pos="0">
                <a:schemeClr val="bg2">
                  <a:gamma/>
                  <a:shade val="46275"/>
                  <a:invGamma/>
                </a:schemeClr>
              </a:gs>
              <a:gs pos="100000">
                <a:schemeClr val="bg2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fr-BE"/>
              <a:t> </a:t>
            </a:r>
            <a:endParaRPr lang="nl-NL"/>
          </a:p>
        </p:txBody>
      </p:sp>
      <p:pic>
        <p:nvPicPr>
          <p:cNvPr id="146435" name="Picture 3" descr="earth-640x480-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47813" cy="116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46436" name="Rectangle 4"/>
          <p:cNvSpPr>
            <a:spLocks noChangeArrowheads="1"/>
          </p:cNvSpPr>
          <p:nvPr/>
        </p:nvSpPr>
        <p:spPr bwMode="auto">
          <a:xfrm>
            <a:off x="0" y="6524625"/>
            <a:ext cx="6372225" cy="333375"/>
          </a:xfrm>
          <a:prstGeom prst="rect">
            <a:avLst/>
          </a:prstGeom>
          <a:solidFill>
            <a:srgbClr val="FF33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sp>
        <p:nvSpPr>
          <p:cNvPr id="146437" name="Text Box 5"/>
          <p:cNvSpPr txBox="1">
            <a:spLocks noChangeArrowheads="1"/>
          </p:cNvSpPr>
          <p:nvPr/>
        </p:nvSpPr>
        <p:spPr bwMode="auto">
          <a:xfrm>
            <a:off x="755650" y="1341438"/>
            <a:ext cx="6553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BE" sz="2400" i="1">
                <a:solidFill>
                  <a:srgbClr val="FF6600"/>
                </a:solidFill>
              </a:rPr>
              <a:t>Vector datamodel</a:t>
            </a:r>
            <a:endParaRPr lang="nl-NL" sz="2400" i="1">
              <a:solidFill>
                <a:srgbClr val="FF6600"/>
              </a:solidFill>
            </a:endParaRPr>
          </a:p>
        </p:txBody>
      </p:sp>
      <p:sp>
        <p:nvSpPr>
          <p:cNvPr id="146438" name="Text Box 6"/>
          <p:cNvSpPr txBox="1">
            <a:spLocks noChangeArrowheads="1"/>
          </p:cNvSpPr>
          <p:nvPr/>
        </p:nvSpPr>
        <p:spPr bwMode="auto">
          <a:xfrm>
            <a:off x="0" y="6524625"/>
            <a:ext cx="630078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BE">
                <a:solidFill>
                  <a:schemeClr val="bg1"/>
                </a:solidFill>
              </a:rPr>
              <a:t>HFDSTK 5 – Modellering van geodata</a:t>
            </a:r>
            <a:endParaRPr lang="nl-NL">
              <a:solidFill>
                <a:schemeClr val="bg1"/>
              </a:solidFill>
            </a:endParaRPr>
          </a:p>
        </p:txBody>
      </p:sp>
      <p:sp>
        <p:nvSpPr>
          <p:cNvPr id="146439" name="Text Box 7"/>
          <p:cNvSpPr txBox="1">
            <a:spLocks noChangeArrowheads="1"/>
          </p:cNvSpPr>
          <p:nvPr/>
        </p:nvSpPr>
        <p:spPr bwMode="auto">
          <a:xfrm>
            <a:off x="1476375" y="2060575"/>
            <a:ext cx="7127875" cy="858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10000"/>
              </a:spcBef>
              <a:buFontTx/>
              <a:buBlip>
                <a:blip r:embed="rId4"/>
              </a:buBlip>
            </a:pPr>
            <a:r>
              <a:rPr lang="fr-BE" sz="2400"/>
              <a:t>Feature: vector objecten punt, polylijn, polygoon</a:t>
            </a:r>
          </a:p>
          <a:p>
            <a:pPr lvl="1">
              <a:spcBef>
                <a:spcPct val="10000"/>
              </a:spcBef>
            </a:pPr>
            <a:r>
              <a:rPr lang="fr-BE" sz="2400"/>
              <a:t>- simpel, topologisch</a:t>
            </a:r>
          </a:p>
        </p:txBody>
      </p:sp>
      <p:sp>
        <p:nvSpPr>
          <p:cNvPr id="2" name="Tijdelijke aanduiding voor dianumm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E0C9F-75AB-4A08-BBD3-75FAAA8F84A8}" type="slidenum">
              <a:rPr lang="nl-NL" smtClean="0"/>
              <a:pPr/>
              <a:t>15</a:t>
            </a:fld>
            <a:endParaRPr lang="nl-NL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2"/>
          <p:cNvSpPr>
            <a:spLocks noChangeArrowheads="1"/>
          </p:cNvSpPr>
          <p:nvPr/>
        </p:nvSpPr>
        <p:spPr bwMode="auto">
          <a:xfrm>
            <a:off x="0" y="0"/>
            <a:ext cx="9144000" cy="1196975"/>
          </a:xfrm>
          <a:prstGeom prst="rect">
            <a:avLst/>
          </a:prstGeom>
          <a:gradFill rotWithShape="1">
            <a:gsLst>
              <a:gs pos="0">
                <a:schemeClr val="bg2">
                  <a:gamma/>
                  <a:shade val="46275"/>
                  <a:invGamma/>
                </a:schemeClr>
              </a:gs>
              <a:gs pos="100000">
                <a:schemeClr val="bg2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fr-BE"/>
              <a:t> </a:t>
            </a:r>
            <a:endParaRPr lang="nl-NL"/>
          </a:p>
        </p:txBody>
      </p:sp>
      <p:pic>
        <p:nvPicPr>
          <p:cNvPr id="144387" name="Picture 3" descr="earth-640x480-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47813" cy="116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44388" name="Rectangle 4"/>
          <p:cNvSpPr>
            <a:spLocks noChangeArrowheads="1"/>
          </p:cNvSpPr>
          <p:nvPr/>
        </p:nvSpPr>
        <p:spPr bwMode="auto">
          <a:xfrm>
            <a:off x="0" y="6524625"/>
            <a:ext cx="6372225" cy="333375"/>
          </a:xfrm>
          <a:prstGeom prst="rect">
            <a:avLst/>
          </a:prstGeom>
          <a:solidFill>
            <a:srgbClr val="FF33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sp>
        <p:nvSpPr>
          <p:cNvPr id="144389" name="Text Box 5"/>
          <p:cNvSpPr txBox="1">
            <a:spLocks noChangeArrowheads="1"/>
          </p:cNvSpPr>
          <p:nvPr/>
        </p:nvSpPr>
        <p:spPr bwMode="auto">
          <a:xfrm>
            <a:off x="755650" y="1341438"/>
            <a:ext cx="6553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BE" sz="2400" i="1">
                <a:solidFill>
                  <a:srgbClr val="FF6600"/>
                </a:solidFill>
              </a:rPr>
              <a:t>Vector datamodel</a:t>
            </a:r>
            <a:endParaRPr lang="nl-NL" sz="2400" i="1">
              <a:solidFill>
                <a:srgbClr val="FF6600"/>
              </a:solidFill>
            </a:endParaRPr>
          </a:p>
        </p:txBody>
      </p:sp>
      <p:sp>
        <p:nvSpPr>
          <p:cNvPr id="144390" name="Text Box 6"/>
          <p:cNvSpPr txBox="1">
            <a:spLocks noChangeArrowheads="1"/>
          </p:cNvSpPr>
          <p:nvPr/>
        </p:nvSpPr>
        <p:spPr bwMode="auto">
          <a:xfrm>
            <a:off x="0" y="6524625"/>
            <a:ext cx="630078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BE">
                <a:solidFill>
                  <a:schemeClr val="bg1"/>
                </a:solidFill>
              </a:rPr>
              <a:t>HFDSTK 5 – Modellering van geodata</a:t>
            </a:r>
            <a:endParaRPr lang="nl-NL">
              <a:solidFill>
                <a:schemeClr val="bg1"/>
              </a:solidFill>
            </a:endParaRPr>
          </a:p>
        </p:txBody>
      </p:sp>
      <p:pic>
        <p:nvPicPr>
          <p:cNvPr id="144391" name="Picture 7" descr="F8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692275" y="1773238"/>
            <a:ext cx="5543550" cy="4649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jdelijke aanduiding voor dianumm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E0C9F-75AB-4A08-BBD3-75FAAA8F84A8}" type="slidenum">
              <a:rPr lang="nl-NL" smtClean="0"/>
              <a:pPr/>
              <a:t>16</a:t>
            </a:fld>
            <a:endParaRPr lang="nl-NL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2"/>
          <p:cNvSpPr>
            <a:spLocks noChangeArrowheads="1"/>
          </p:cNvSpPr>
          <p:nvPr/>
        </p:nvSpPr>
        <p:spPr bwMode="auto">
          <a:xfrm>
            <a:off x="0" y="0"/>
            <a:ext cx="9144000" cy="1196975"/>
          </a:xfrm>
          <a:prstGeom prst="rect">
            <a:avLst/>
          </a:prstGeom>
          <a:gradFill rotWithShape="1">
            <a:gsLst>
              <a:gs pos="0">
                <a:schemeClr val="bg2">
                  <a:gamma/>
                  <a:shade val="46275"/>
                  <a:invGamma/>
                </a:schemeClr>
              </a:gs>
              <a:gs pos="100000">
                <a:schemeClr val="bg2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fr-BE"/>
              <a:t> </a:t>
            </a:r>
            <a:endParaRPr lang="nl-NL"/>
          </a:p>
        </p:txBody>
      </p:sp>
      <p:pic>
        <p:nvPicPr>
          <p:cNvPr id="128003" name="Picture 3" descr="earth-640x480-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47813" cy="116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28004" name="Rectangle 4"/>
          <p:cNvSpPr>
            <a:spLocks noChangeArrowheads="1"/>
          </p:cNvSpPr>
          <p:nvPr/>
        </p:nvSpPr>
        <p:spPr bwMode="auto">
          <a:xfrm>
            <a:off x="0" y="6524625"/>
            <a:ext cx="6372225" cy="333375"/>
          </a:xfrm>
          <a:prstGeom prst="rect">
            <a:avLst/>
          </a:prstGeom>
          <a:solidFill>
            <a:srgbClr val="FF33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sp>
        <p:nvSpPr>
          <p:cNvPr id="128005" name="Text Box 5"/>
          <p:cNvSpPr txBox="1">
            <a:spLocks noChangeArrowheads="1"/>
          </p:cNvSpPr>
          <p:nvPr/>
        </p:nvSpPr>
        <p:spPr bwMode="auto">
          <a:xfrm>
            <a:off x="755650" y="1341438"/>
            <a:ext cx="7488238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BE" sz="2400" i="1">
                <a:solidFill>
                  <a:srgbClr val="FF6600"/>
                </a:solidFill>
              </a:rPr>
              <a:t>Vector datamodel: geen relatie tussen objecten </a:t>
            </a:r>
            <a:r>
              <a:rPr lang="fr-BE" sz="2400" i="1">
                <a:solidFill>
                  <a:srgbClr val="FF6600"/>
                </a:solidFill>
                <a:cs typeface="Arial" pitchFamily="34" charset="0"/>
              </a:rPr>
              <a:t>→ spaghettimodel</a:t>
            </a:r>
          </a:p>
        </p:txBody>
      </p:sp>
      <p:sp>
        <p:nvSpPr>
          <p:cNvPr id="128006" name="Text Box 6"/>
          <p:cNvSpPr txBox="1">
            <a:spLocks noChangeArrowheads="1"/>
          </p:cNvSpPr>
          <p:nvPr/>
        </p:nvSpPr>
        <p:spPr bwMode="auto">
          <a:xfrm>
            <a:off x="0" y="6524625"/>
            <a:ext cx="630078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BE">
                <a:solidFill>
                  <a:schemeClr val="bg1"/>
                </a:solidFill>
              </a:rPr>
              <a:t>HFDSTK 5 – Modellering van geodata</a:t>
            </a:r>
            <a:endParaRPr lang="nl-NL">
              <a:solidFill>
                <a:schemeClr val="bg1"/>
              </a:solidFill>
            </a:endParaRPr>
          </a:p>
        </p:txBody>
      </p:sp>
      <p:pic>
        <p:nvPicPr>
          <p:cNvPr id="128008" name="Picture 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021388" y="1773238"/>
            <a:ext cx="3122612" cy="5084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8009" name="Picture 9" descr="spaghetti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7086" t="6929" r="7086" b="11969"/>
          <a:stretch>
            <a:fillRect/>
          </a:stretch>
        </p:blipFill>
        <p:spPr bwMode="auto">
          <a:xfrm>
            <a:off x="0" y="2268538"/>
            <a:ext cx="5940425" cy="4213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jdelijke aanduiding voor dianumm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E0C9F-75AB-4A08-BBD3-75FAAA8F84A8}" type="slidenum">
              <a:rPr lang="nl-NL" smtClean="0"/>
              <a:pPr/>
              <a:t>17</a:t>
            </a:fld>
            <a:endParaRPr lang="nl-NL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2"/>
          <p:cNvSpPr>
            <a:spLocks noChangeArrowheads="1"/>
          </p:cNvSpPr>
          <p:nvPr/>
        </p:nvSpPr>
        <p:spPr bwMode="auto">
          <a:xfrm>
            <a:off x="0" y="0"/>
            <a:ext cx="9144000" cy="1196975"/>
          </a:xfrm>
          <a:prstGeom prst="rect">
            <a:avLst/>
          </a:prstGeom>
          <a:gradFill rotWithShape="1">
            <a:gsLst>
              <a:gs pos="0">
                <a:schemeClr val="bg2">
                  <a:gamma/>
                  <a:shade val="46275"/>
                  <a:invGamma/>
                </a:schemeClr>
              </a:gs>
              <a:gs pos="100000">
                <a:schemeClr val="bg2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fr-BE"/>
              <a:t> </a:t>
            </a:r>
            <a:endParaRPr lang="nl-NL"/>
          </a:p>
        </p:txBody>
      </p:sp>
      <p:pic>
        <p:nvPicPr>
          <p:cNvPr id="123907" name="Picture 3" descr="earth-640x480-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47813" cy="116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23908" name="Rectangle 4"/>
          <p:cNvSpPr>
            <a:spLocks noChangeArrowheads="1"/>
          </p:cNvSpPr>
          <p:nvPr/>
        </p:nvSpPr>
        <p:spPr bwMode="auto">
          <a:xfrm>
            <a:off x="0" y="6524625"/>
            <a:ext cx="6372225" cy="333375"/>
          </a:xfrm>
          <a:prstGeom prst="rect">
            <a:avLst/>
          </a:prstGeom>
          <a:solidFill>
            <a:srgbClr val="FF33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sp>
        <p:nvSpPr>
          <p:cNvPr id="123909" name="Text Box 5"/>
          <p:cNvSpPr txBox="1">
            <a:spLocks noChangeArrowheads="1"/>
          </p:cNvSpPr>
          <p:nvPr/>
        </p:nvSpPr>
        <p:spPr bwMode="auto">
          <a:xfrm>
            <a:off x="1476375" y="2205038"/>
            <a:ext cx="7127875" cy="2720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10000"/>
              </a:spcBef>
              <a:buFontTx/>
              <a:buBlip>
                <a:blip r:embed="rId3"/>
              </a:buBlip>
            </a:pPr>
            <a:r>
              <a:rPr lang="fr-BE" sz="2400"/>
              <a:t>Het topologisch vector model gebruikt de lijn (</a:t>
            </a:r>
            <a:r>
              <a:rPr lang="fr-BE" sz="2400" i="1">
                <a:solidFill>
                  <a:srgbClr val="FF3300"/>
                </a:solidFill>
              </a:rPr>
              <a:t>arc</a:t>
            </a:r>
            <a:r>
              <a:rPr lang="fr-BE" sz="2400"/>
              <a:t>) als basiseenheid. </a:t>
            </a:r>
            <a:r>
              <a:rPr lang="fr-BE" sz="2400">
                <a:solidFill>
                  <a:srgbClr val="FF3300"/>
                </a:solidFill>
              </a:rPr>
              <a:t>Polygonen</a:t>
            </a:r>
            <a:r>
              <a:rPr lang="fr-BE" sz="2400"/>
              <a:t> zijn uitgebouwd uit </a:t>
            </a:r>
            <a:r>
              <a:rPr lang="fr-BE" sz="2400" i="1"/>
              <a:t>arcs</a:t>
            </a:r>
            <a:r>
              <a:rPr lang="fr-BE" sz="2400"/>
              <a:t>.</a:t>
            </a:r>
          </a:p>
          <a:p>
            <a:pPr>
              <a:spcBef>
                <a:spcPct val="10000"/>
              </a:spcBef>
              <a:buFontTx/>
              <a:buBlip>
                <a:blip r:embed="rId3"/>
              </a:buBlip>
            </a:pPr>
            <a:r>
              <a:rPr lang="fr-BE" sz="2400"/>
              <a:t>Het eindpunt van een </a:t>
            </a:r>
            <a:r>
              <a:rPr lang="fr-BE" sz="2400" i="1"/>
              <a:t>arc</a:t>
            </a:r>
            <a:r>
              <a:rPr lang="fr-BE" sz="2400"/>
              <a:t> is een </a:t>
            </a:r>
            <a:r>
              <a:rPr lang="fr-BE" sz="2400">
                <a:solidFill>
                  <a:srgbClr val="FF3300"/>
                </a:solidFill>
              </a:rPr>
              <a:t>node</a:t>
            </a:r>
          </a:p>
          <a:p>
            <a:pPr>
              <a:spcBef>
                <a:spcPct val="10000"/>
              </a:spcBef>
              <a:buFontTx/>
              <a:buBlip>
                <a:blip r:embed="rId3"/>
              </a:buBlip>
            </a:pPr>
            <a:r>
              <a:rPr lang="fr-BE" sz="2400"/>
              <a:t>Samen met de </a:t>
            </a:r>
            <a:r>
              <a:rPr lang="fr-BE" sz="2400" i="1"/>
              <a:t>arc</a:t>
            </a:r>
            <a:r>
              <a:rPr lang="fr-BE" sz="2400"/>
              <a:t>gegevens wordt de </a:t>
            </a:r>
            <a:r>
              <a:rPr lang="fr-BE" sz="2400">
                <a:solidFill>
                  <a:srgbClr val="FF3300"/>
                </a:solidFill>
              </a:rPr>
              <a:t>topologie</a:t>
            </a:r>
            <a:r>
              <a:rPr lang="fr-BE" sz="2400"/>
              <a:t> opgeslagen: de aansluitende arcs en de linker en rechter polygonen</a:t>
            </a:r>
            <a:endParaRPr lang="fr-BE" sz="2400" b="1"/>
          </a:p>
        </p:txBody>
      </p:sp>
      <p:sp>
        <p:nvSpPr>
          <p:cNvPr id="123910" name="Text Box 6"/>
          <p:cNvSpPr txBox="1">
            <a:spLocks noChangeArrowheads="1"/>
          </p:cNvSpPr>
          <p:nvPr/>
        </p:nvSpPr>
        <p:spPr bwMode="auto">
          <a:xfrm>
            <a:off x="755650" y="1484313"/>
            <a:ext cx="763270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BE" sz="2400" i="1">
                <a:solidFill>
                  <a:srgbClr val="FF6600"/>
                </a:solidFill>
              </a:rPr>
              <a:t>Vector datamodel: wel een relatie tussen de objecten </a:t>
            </a:r>
            <a:r>
              <a:rPr lang="fr-BE" sz="2400" i="1">
                <a:solidFill>
                  <a:srgbClr val="FF6600"/>
                </a:solidFill>
                <a:cs typeface="Arial" pitchFamily="34" charset="0"/>
              </a:rPr>
              <a:t>→ arc topologie</a:t>
            </a:r>
          </a:p>
        </p:txBody>
      </p:sp>
      <p:sp>
        <p:nvSpPr>
          <p:cNvPr id="123911" name="Text Box 7"/>
          <p:cNvSpPr txBox="1">
            <a:spLocks noChangeArrowheads="1"/>
          </p:cNvSpPr>
          <p:nvPr/>
        </p:nvSpPr>
        <p:spPr bwMode="auto">
          <a:xfrm>
            <a:off x="0" y="6524625"/>
            <a:ext cx="630078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BE">
                <a:solidFill>
                  <a:schemeClr val="bg1"/>
                </a:solidFill>
              </a:rPr>
              <a:t>HFDSTK 5 – Modellering van geodata</a:t>
            </a:r>
            <a:endParaRPr lang="nl-NL">
              <a:solidFill>
                <a:schemeClr val="bg1"/>
              </a:solidFill>
            </a:endParaRPr>
          </a:p>
        </p:txBody>
      </p:sp>
      <p:sp>
        <p:nvSpPr>
          <p:cNvPr id="2" name="Tijdelijke aanduiding voor dianumm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E0C9F-75AB-4A08-BBD3-75FAAA8F84A8}" type="slidenum">
              <a:rPr lang="nl-NL" smtClean="0"/>
              <a:pPr/>
              <a:t>18</a:t>
            </a:fld>
            <a:endParaRPr lang="nl-NL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034" name="Picture 10" descr="F88b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619250" y="1906588"/>
            <a:ext cx="7524750" cy="4951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29026" name="Rectangle 2"/>
          <p:cNvSpPr>
            <a:spLocks noChangeArrowheads="1"/>
          </p:cNvSpPr>
          <p:nvPr/>
        </p:nvSpPr>
        <p:spPr bwMode="auto">
          <a:xfrm>
            <a:off x="0" y="0"/>
            <a:ext cx="9144000" cy="1196975"/>
          </a:xfrm>
          <a:prstGeom prst="rect">
            <a:avLst/>
          </a:prstGeom>
          <a:gradFill rotWithShape="1">
            <a:gsLst>
              <a:gs pos="0">
                <a:schemeClr val="bg2">
                  <a:gamma/>
                  <a:shade val="46275"/>
                  <a:invGamma/>
                </a:schemeClr>
              </a:gs>
              <a:gs pos="100000">
                <a:schemeClr val="bg2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fr-BE"/>
              <a:t> </a:t>
            </a:r>
            <a:endParaRPr lang="nl-NL"/>
          </a:p>
        </p:txBody>
      </p:sp>
      <p:pic>
        <p:nvPicPr>
          <p:cNvPr id="129027" name="Picture 3" descr="earth-640x480-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47813" cy="116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29028" name="Rectangle 4"/>
          <p:cNvSpPr>
            <a:spLocks noChangeArrowheads="1"/>
          </p:cNvSpPr>
          <p:nvPr/>
        </p:nvSpPr>
        <p:spPr bwMode="auto">
          <a:xfrm>
            <a:off x="0" y="6524625"/>
            <a:ext cx="6372225" cy="333375"/>
          </a:xfrm>
          <a:prstGeom prst="rect">
            <a:avLst/>
          </a:prstGeom>
          <a:solidFill>
            <a:srgbClr val="FF33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sp>
        <p:nvSpPr>
          <p:cNvPr id="129030" name="Text Box 6"/>
          <p:cNvSpPr txBox="1">
            <a:spLocks noChangeArrowheads="1"/>
          </p:cNvSpPr>
          <p:nvPr/>
        </p:nvSpPr>
        <p:spPr bwMode="auto">
          <a:xfrm>
            <a:off x="755650" y="1484313"/>
            <a:ext cx="76327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BE" sz="2400" i="1">
                <a:solidFill>
                  <a:srgbClr val="FF6600"/>
                </a:solidFill>
              </a:rPr>
              <a:t>Topologische structuur</a:t>
            </a:r>
            <a:endParaRPr lang="fr-BE" sz="2400" i="1">
              <a:solidFill>
                <a:srgbClr val="FF6600"/>
              </a:solidFill>
              <a:cs typeface="Arial" pitchFamily="34" charset="0"/>
            </a:endParaRPr>
          </a:p>
        </p:txBody>
      </p:sp>
      <p:sp>
        <p:nvSpPr>
          <p:cNvPr id="129031" name="Text Box 7"/>
          <p:cNvSpPr txBox="1">
            <a:spLocks noChangeArrowheads="1"/>
          </p:cNvSpPr>
          <p:nvPr/>
        </p:nvSpPr>
        <p:spPr bwMode="auto">
          <a:xfrm>
            <a:off x="0" y="6524625"/>
            <a:ext cx="630078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BE">
                <a:solidFill>
                  <a:schemeClr val="bg1"/>
                </a:solidFill>
              </a:rPr>
              <a:t>HFDSTK 5 – Modellering van geodata</a:t>
            </a:r>
            <a:endParaRPr lang="nl-NL">
              <a:solidFill>
                <a:schemeClr val="bg1"/>
              </a:solidFill>
            </a:endParaRPr>
          </a:p>
        </p:txBody>
      </p:sp>
      <p:sp>
        <p:nvSpPr>
          <p:cNvPr id="129035" name="Text Box 11"/>
          <p:cNvSpPr txBox="1">
            <a:spLocks noChangeArrowheads="1"/>
          </p:cNvSpPr>
          <p:nvPr/>
        </p:nvSpPr>
        <p:spPr bwMode="auto">
          <a:xfrm>
            <a:off x="250825" y="6021388"/>
            <a:ext cx="3455988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BE" i="1"/>
              <a:t>‘spaghetti with meatballs’</a:t>
            </a:r>
            <a:endParaRPr lang="nl-NL" i="1"/>
          </a:p>
        </p:txBody>
      </p:sp>
      <p:sp>
        <p:nvSpPr>
          <p:cNvPr id="2" name="Tijdelijke aanduiding voor dianumm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E0C9F-75AB-4A08-BBD3-75FAAA8F84A8}" type="slidenum">
              <a:rPr lang="nl-NL" smtClean="0"/>
              <a:pPr/>
              <a:t>19</a:t>
            </a:fld>
            <a:endParaRPr lang="nl-NL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ChangeArrowheads="1"/>
          </p:cNvSpPr>
          <p:nvPr/>
        </p:nvSpPr>
        <p:spPr bwMode="auto">
          <a:xfrm>
            <a:off x="0" y="0"/>
            <a:ext cx="9144000" cy="1196975"/>
          </a:xfrm>
          <a:prstGeom prst="rect">
            <a:avLst/>
          </a:prstGeom>
          <a:gradFill rotWithShape="1">
            <a:gsLst>
              <a:gs pos="0">
                <a:schemeClr val="bg2">
                  <a:gamma/>
                  <a:shade val="46275"/>
                  <a:invGamma/>
                </a:schemeClr>
              </a:gs>
              <a:gs pos="100000">
                <a:schemeClr val="bg2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pic>
        <p:nvPicPr>
          <p:cNvPr id="4099" name="Picture 3" descr="earth-640x480-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47813" cy="116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100" name="Rectangle 4"/>
          <p:cNvSpPr>
            <a:spLocks noChangeArrowheads="1"/>
          </p:cNvSpPr>
          <p:nvPr/>
        </p:nvSpPr>
        <p:spPr bwMode="auto">
          <a:xfrm>
            <a:off x="0" y="6524625"/>
            <a:ext cx="6372225" cy="333375"/>
          </a:xfrm>
          <a:prstGeom prst="rect">
            <a:avLst/>
          </a:prstGeom>
          <a:solidFill>
            <a:srgbClr val="FF33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sp>
        <p:nvSpPr>
          <p:cNvPr id="4101" name="Text Box 5"/>
          <p:cNvSpPr txBox="1">
            <a:spLocks noChangeArrowheads="1"/>
          </p:cNvSpPr>
          <p:nvPr/>
        </p:nvSpPr>
        <p:spPr bwMode="auto">
          <a:xfrm>
            <a:off x="1763713" y="3357563"/>
            <a:ext cx="6911975" cy="1190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fr-BE" sz="3600"/>
              <a:t>MODELLERING VAN GEODATA</a:t>
            </a:r>
            <a:endParaRPr lang="nl-NL" sz="3600"/>
          </a:p>
        </p:txBody>
      </p:sp>
      <p:pic>
        <p:nvPicPr>
          <p:cNvPr id="4102" name="Picture 6" descr="google earth link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2708275"/>
            <a:ext cx="1619250" cy="1187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103" name="Picture 7" descr="venicex600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4005263"/>
            <a:ext cx="1611313" cy="1208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thecolosseumx350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5300663"/>
            <a:ext cx="1604963" cy="120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105" name="Picture 9" descr="bermudax600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1341438"/>
            <a:ext cx="1619250" cy="1214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106" name="Text Box 10"/>
          <p:cNvSpPr txBox="1">
            <a:spLocks noChangeArrowheads="1"/>
          </p:cNvSpPr>
          <p:nvPr/>
        </p:nvSpPr>
        <p:spPr bwMode="auto">
          <a:xfrm>
            <a:off x="1835150" y="2205038"/>
            <a:ext cx="3671888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BE" sz="3600">
                <a:solidFill>
                  <a:schemeClr val="accent2"/>
                </a:solidFill>
              </a:rPr>
              <a:t>HOOFDSTUK 5</a:t>
            </a:r>
            <a:endParaRPr lang="nl-NL" sz="3600">
              <a:solidFill>
                <a:schemeClr val="accent2"/>
              </a:solidFill>
            </a:endParaRPr>
          </a:p>
        </p:txBody>
      </p:sp>
      <p:sp>
        <p:nvSpPr>
          <p:cNvPr id="2" name="Tijdelijke aanduiding voor dianumm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E0C9F-75AB-4A08-BBD3-75FAAA8F84A8}" type="slidenum">
              <a:rPr lang="nl-NL" smtClean="0"/>
              <a:pPr/>
              <a:t>2</a:t>
            </a:fld>
            <a:endParaRPr lang="nl-NL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9" name="Rectangle 3"/>
          <p:cNvSpPr>
            <a:spLocks noChangeArrowheads="1"/>
          </p:cNvSpPr>
          <p:nvPr/>
        </p:nvSpPr>
        <p:spPr bwMode="auto">
          <a:xfrm>
            <a:off x="0" y="0"/>
            <a:ext cx="9144000" cy="1196975"/>
          </a:xfrm>
          <a:prstGeom prst="rect">
            <a:avLst/>
          </a:prstGeom>
          <a:gradFill rotWithShape="1">
            <a:gsLst>
              <a:gs pos="0">
                <a:schemeClr val="bg2">
                  <a:gamma/>
                  <a:shade val="46275"/>
                  <a:invGamma/>
                </a:schemeClr>
              </a:gs>
              <a:gs pos="100000">
                <a:schemeClr val="bg2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fr-BE"/>
              <a:t> </a:t>
            </a:r>
            <a:endParaRPr lang="nl-NL"/>
          </a:p>
        </p:txBody>
      </p:sp>
      <p:pic>
        <p:nvPicPr>
          <p:cNvPr id="147460" name="Picture 4" descr="earth-640x480-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47813" cy="116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47461" name="Rectangle 5"/>
          <p:cNvSpPr>
            <a:spLocks noChangeArrowheads="1"/>
          </p:cNvSpPr>
          <p:nvPr/>
        </p:nvSpPr>
        <p:spPr bwMode="auto">
          <a:xfrm>
            <a:off x="0" y="6524625"/>
            <a:ext cx="6372225" cy="333375"/>
          </a:xfrm>
          <a:prstGeom prst="rect">
            <a:avLst/>
          </a:prstGeom>
          <a:solidFill>
            <a:srgbClr val="FF33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sp>
        <p:nvSpPr>
          <p:cNvPr id="147462" name="Text Box 6"/>
          <p:cNvSpPr txBox="1">
            <a:spLocks noChangeArrowheads="1"/>
          </p:cNvSpPr>
          <p:nvPr/>
        </p:nvSpPr>
        <p:spPr bwMode="auto">
          <a:xfrm>
            <a:off x="755650" y="1484313"/>
            <a:ext cx="76327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BE" sz="2400" i="1">
                <a:solidFill>
                  <a:srgbClr val="FF6600"/>
                </a:solidFill>
              </a:rPr>
              <a:t>Topologische structuur</a:t>
            </a:r>
            <a:endParaRPr lang="fr-BE" sz="2400" i="1">
              <a:solidFill>
                <a:srgbClr val="FF6600"/>
              </a:solidFill>
              <a:cs typeface="Arial" pitchFamily="34" charset="0"/>
            </a:endParaRPr>
          </a:p>
        </p:txBody>
      </p:sp>
      <p:sp>
        <p:nvSpPr>
          <p:cNvPr id="147463" name="Text Box 7"/>
          <p:cNvSpPr txBox="1">
            <a:spLocks noChangeArrowheads="1"/>
          </p:cNvSpPr>
          <p:nvPr/>
        </p:nvSpPr>
        <p:spPr bwMode="auto">
          <a:xfrm>
            <a:off x="0" y="6524625"/>
            <a:ext cx="630078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BE">
                <a:solidFill>
                  <a:schemeClr val="bg1"/>
                </a:solidFill>
              </a:rPr>
              <a:t>HFDSTK 5 – Modellering van geodata</a:t>
            </a:r>
            <a:endParaRPr lang="nl-NL">
              <a:solidFill>
                <a:schemeClr val="bg1"/>
              </a:solidFill>
            </a:endParaRPr>
          </a:p>
        </p:txBody>
      </p:sp>
      <p:sp>
        <p:nvSpPr>
          <p:cNvPr id="147465" name="Text Box 9"/>
          <p:cNvSpPr txBox="1">
            <a:spLocks noChangeArrowheads="1"/>
          </p:cNvSpPr>
          <p:nvPr/>
        </p:nvSpPr>
        <p:spPr bwMode="auto">
          <a:xfrm>
            <a:off x="1476375" y="2205038"/>
            <a:ext cx="7127875" cy="1565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10000"/>
              </a:spcBef>
              <a:buFontTx/>
              <a:buBlip>
                <a:blip r:embed="rId3"/>
              </a:buBlip>
            </a:pPr>
            <a:r>
              <a:rPr lang="fr-BE" sz="2400"/>
              <a:t>Planar enforcement</a:t>
            </a:r>
          </a:p>
          <a:p>
            <a:pPr lvl="1">
              <a:spcBef>
                <a:spcPct val="10000"/>
              </a:spcBef>
            </a:pPr>
            <a:r>
              <a:rPr lang="fr-BE" sz="2400"/>
              <a:t>-alle ruimte op map wordt gevuld</a:t>
            </a:r>
          </a:p>
          <a:p>
            <a:pPr lvl="1">
              <a:spcBef>
                <a:spcPct val="10000"/>
              </a:spcBef>
            </a:pPr>
            <a:r>
              <a:rPr lang="fr-BE" sz="2400"/>
              <a:t>-elk punt kan maar in één polygoon vallen </a:t>
            </a:r>
            <a:r>
              <a:rPr lang="fr-BE" sz="2000" i="1"/>
              <a:t>(polygonen overlappen niet)</a:t>
            </a:r>
          </a:p>
        </p:txBody>
      </p:sp>
      <p:sp>
        <p:nvSpPr>
          <p:cNvPr id="2" name="Tijdelijke aanduiding voor dianumm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E0C9F-75AB-4A08-BBD3-75FAAA8F84A8}" type="slidenum">
              <a:rPr lang="nl-NL" smtClean="0"/>
              <a:pPr/>
              <a:t>20</a:t>
            </a:fld>
            <a:endParaRPr lang="nl-NL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081" name="Picture 9" descr="F89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b="2122"/>
          <a:stretch>
            <a:fillRect/>
          </a:stretch>
        </p:blipFill>
        <p:spPr bwMode="auto">
          <a:xfrm>
            <a:off x="2195513" y="1876425"/>
            <a:ext cx="6516687" cy="4981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31074" name="Rectangle 2"/>
          <p:cNvSpPr>
            <a:spLocks noChangeArrowheads="1"/>
          </p:cNvSpPr>
          <p:nvPr/>
        </p:nvSpPr>
        <p:spPr bwMode="auto">
          <a:xfrm>
            <a:off x="0" y="0"/>
            <a:ext cx="9144000" cy="1196975"/>
          </a:xfrm>
          <a:prstGeom prst="rect">
            <a:avLst/>
          </a:prstGeom>
          <a:gradFill rotWithShape="1">
            <a:gsLst>
              <a:gs pos="0">
                <a:schemeClr val="bg2">
                  <a:gamma/>
                  <a:shade val="46275"/>
                  <a:invGamma/>
                </a:schemeClr>
              </a:gs>
              <a:gs pos="100000">
                <a:schemeClr val="bg2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fr-BE"/>
              <a:t> </a:t>
            </a:r>
            <a:endParaRPr lang="nl-NL"/>
          </a:p>
        </p:txBody>
      </p:sp>
      <p:pic>
        <p:nvPicPr>
          <p:cNvPr id="131075" name="Picture 3" descr="earth-640x480-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47813" cy="116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31076" name="Rectangle 4"/>
          <p:cNvSpPr>
            <a:spLocks noChangeArrowheads="1"/>
          </p:cNvSpPr>
          <p:nvPr/>
        </p:nvSpPr>
        <p:spPr bwMode="auto">
          <a:xfrm>
            <a:off x="0" y="6524625"/>
            <a:ext cx="6372225" cy="333375"/>
          </a:xfrm>
          <a:prstGeom prst="rect">
            <a:avLst/>
          </a:prstGeom>
          <a:solidFill>
            <a:srgbClr val="FF33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sp>
        <p:nvSpPr>
          <p:cNvPr id="131077" name="Text Box 5"/>
          <p:cNvSpPr txBox="1">
            <a:spLocks noChangeArrowheads="1"/>
          </p:cNvSpPr>
          <p:nvPr/>
        </p:nvSpPr>
        <p:spPr bwMode="auto">
          <a:xfrm>
            <a:off x="755650" y="1484313"/>
            <a:ext cx="76327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BE" sz="2400" i="1">
                <a:solidFill>
                  <a:srgbClr val="FF6600"/>
                </a:solidFill>
              </a:rPr>
              <a:t>Topologische structuur: ‘contiguity’</a:t>
            </a:r>
            <a:endParaRPr lang="fr-BE" sz="2400" i="1">
              <a:solidFill>
                <a:srgbClr val="FF6600"/>
              </a:solidFill>
              <a:cs typeface="Arial" pitchFamily="34" charset="0"/>
            </a:endParaRPr>
          </a:p>
        </p:txBody>
      </p:sp>
      <p:sp>
        <p:nvSpPr>
          <p:cNvPr id="131078" name="Text Box 6"/>
          <p:cNvSpPr txBox="1">
            <a:spLocks noChangeArrowheads="1"/>
          </p:cNvSpPr>
          <p:nvPr/>
        </p:nvSpPr>
        <p:spPr bwMode="auto">
          <a:xfrm>
            <a:off x="0" y="6524625"/>
            <a:ext cx="630078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BE">
                <a:solidFill>
                  <a:schemeClr val="bg1"/>
                </a:solidFill>
              </a:rPr>
              <a:t>HFDSTK 5 – Modellering van geodata</a:t>
            </a:r>
            <a:endParaRPr lang="nl-NL">
              <a:solidFill>
                <a:schemeClr val="bg1"/>
              </a:solidFill>
            </a:endParaRPr>
          </a:p>
        </p:txBody>
      </p:sp>
      <p:sp>
        <p:nvSpPr>
          <p:cNvPr id="2" name="Tijdelijke aanduiding voor dianumm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E0C9F-75AB-4A08-BBD3-75FAAA8F84A8}" type="slidenum">
              <a:rPr lang="nl-NL" smtClean="0"/>
              <a:pPr/>
              <a:t>21</a:t>
            </a:fld>
            <a:endParaRPr lang="nl-NL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2"/>
          <p:cNvSpPr>
            <a:spLocks noChangeArrowheads="1"/>
          </p:cNvSpPr>
          <p:nvPr/>
        </p:nvSpPr>
        <p:spPr bwMode="auto">
          <a:xfrm>
            <a:off x="0" y="0"/>
            <a:ext cx="9144000" cy="1196975"/>
          </a:xfrm>
          <a:prstGeom prst="rect">
            <a:avLst/>
          </a:prstGeom>
          <a:gradFill rotWithShape="1">
            <a:gsLst>
              <a:gs pos="0">
                <a:schemeClr val="bg2">
                  <a:gamma/>
                  <a:shade val="46275"/>
                  <a:invGamma/>
                </a:schemeClr>
              </a:gs>
              <a:gs pos="100000">
                <a:schemeClr val="bg2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fr-BE"/>
              <a:t> </a:t>
            </a:r>
            <a:endParaRPr lang="nl-NL"/>
          </a:p>
        </p:txBody>
      </p:sp>
      <p:pic>
        <p:nvPicPr>
          <p:cNvPr id="132099" name="Picture 3" descr="earth-640x480-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47813" cy="116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32100" name="Rectangle 4"/>
          <p:cNvSpPr>
            <a:spLocks noChangeArrowheads="1"/>
          </p:cNvSpPr>
          <p:nvPr/>
        </p:nvSpPr>
        <p:spPr bwMode="auto">
          <a:xfrm>
            <a:off x="0" y="6524625"/>
            <a:ext cx="6372225" cy="333375"/>
          </a:xfrm>
          <a:prstGeom prst="rect">
            <a:avLst/>
          </a:prstGeom>
          <a:solidFill>
            <a:srgbClr val="FF33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sp>
        <p:nvSpPr>
          <p:cNvPr id="132101" name="Text Box 5"/>
          <p:cNvSpPr txBox="1">
            <a:spLocks noChangeArrowheads="1"/>
          </p:cNvSpPr>
          <p:nvPr/>
        </p:nvSpPr>
        <p:spPr bwMode="auto">
          <a:xfrm>
            <a:off x="755650" y="1484313"/>
            <a:ext cx="76327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BE" sz="2400" i="1">
                <a:solidFill>
                  <a:srgbClr val="FF6600"/>
                </a:solidFill>
              </a:rPr>
              <a:t>Topologische structuur: georelational dataset</a:t>
            </a:r>
            <a:endParaRPr lang="fr-BE" sz="2400" i="1">
              <a:solidFill>
                <a:srgbClr val="FF6600"/>
              </a:solidFill>
              <a:cs typeface="Arial" pitchFamily="34" charset="0"/>
            </a:endParaRPr>
          </a:p>
        </p:txBody>
      </p:sp>
      <p:sp>
        <p:nvSpPr>
          <p:cNvPr id="132102" name="Text Box 6"/>
          <p:cNvSpPr txBox="1">
            <a:spLocks noChangeArrowheads="1"/>
          </p:cNvSpPr>
          <p:nvPr/>
        </p:nvSpPr>
        <p:spPr bwMode="auto">
          <a:xfrm>
            <a:off x="0" y="6524625"/>
            <a:ext cx="630078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BE">
                <a:solidFill>
                  <a:schemeClr val="bg1"/>
                </a:solidFill>
              </a:rPr>
              <a:t>HFDSTK 5 – Modellering van geodata</a:t>
            </a:r>
            <a:endParaRPr lang="nl-NL">
              <a:solidFill>
                <a:schemeClr val="bg1"/>
              </a:solidFill>
            </a:endParaRPr>
          </a:p>
        </p:txBody>
      </p:sp>
      <p:pic>
        <p:nvPicPr>
          <p:cNvPr id="132104" name="Picture 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1916113"/>
            <a:ext cx="9144000" cy="4611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2105" name="Text Box 9"/>
          <p:cNvSpPr txBox="1">
            <a:spLocks noChangeArrowheads="1"/>
          </p:cNvSpPr>
          <p:nvPr/>
        </p:nvSpPr>
        <p:spPr bwMode="auto">
          <a:xfrm>
            <a:off x="5076825" y="2205038"/>
            <a:ext cx="352742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BE">
                <a:solidFill>
                  <a:schemeClr val="accent2"/>
                </a:solidFill>
              </a:rPr>
              <a:t>RDBMS: Relational DBMS</a:t>
            </a:r>
            <a:endParaRPr lang="nl-NL">
              <a:solidFill>
                <a:schemeClr val="accent2"/>
              </a:solidFill>
            </a:endParaRPr>
          </a:p>
        </p:txBody>
      </p:sp>
      <p:sp>
        <p:nvSpPr>
          <p:cNvPr id="2" name="Tijdelijke aanduiding voor dianumm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E0C9F-75AB-4A08-BBD3-75FAAA8F84A8}" type="slidenum">
              <a:rPr lang="nl-NL" smtClean="0"/>
              <a:pPr/>
              <a:t>22</a:t>
            </a:fld>
            <a:endParaRPr lang="nl-NL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2"/>
          <p:cNvSpPr>
            <a:spLocks noChangeArrowheads="1"/>
          </p:cNvSpPr>
          <p:nvPr/>
        </p:nvSpPr>
        <p:spPr bwMode="auto">
          <a:xfrm>
            <a:off x="0" y="0"/>
            <a:ext cx="9144000" cy="1196975"/>
          </a:xfrm>
          <a:prstGeom prst="rect">
            <a:avLst/>
          </a:prstGeom>
          <a:gradFill rotWithShape="1">
            <a:gsLst>
              <a:gs pos="0">
                <a:schemeClr val="bg2">
                  <a:gamma/>
                  <a:shade val="46275"/>
                  <a:invGamma/>
                </a:schemeClr>
              </a:gs>
              <a:gs pos="100000">
                <a:schemeClr val="bg2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fr-BE"/>
              <a:t> </a:t>
            </a:r>
            <a:endParaRPr lang="nl-NL"/>
          </a:p>
        </p:txBody>
      </p:sp>
      <p:pic>
        <p:nvPicPr>
          <p:cNvPr id="130051" name="Picture 3" descr="earth-640x480-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47813" cy="116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30052" name="Rectangle 4"/>
          <p:cNvSpPr>
            <a:spLocks noChangeArrowheads="1"/>
          </p:cNvSpPr>
          <p:nvPr/>
        </p:nvSpPr>
        <p:spPr bwMode="auto">
          <a:xfrm>
            <a:off x="0" y="6524625"/>
            <a:ext cx="6372225" cy="333375"/>
          </a:xfrm>
          <a:prstGeom prst="rect">
            <a:avLst/>
          </a:prstGeom>
          <a:solidFill>
            <a:srgbClr val="FF33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sp>
        <p:nvSpPr>
          <p:cNvPr id="130053" name="Text Box 5"/>
          <p:cNvSpPr txBox="1">
            <a:spLocks noChangeArrowheads="1"/>
          </p:cNvSpPr>
          <p:nvPr/>
        </p:nvSpPr>
        <p:spPr bwMode="auto">
          <a:xfrm>
            <a:off x="1476375" y="2205038"/>
            <a:ext cx="7127875" cy="1954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10000"/>
              </a:spcBef>
              <a:buFontTx/>
              <a:buBlip>
                <a:blip r:embed="rId3"/>
              </a:buBlip>
            </a:pPr>
            <a:r>
              <a:rPr lang="fr-BE" sz="2400"/>
              <a:t>Het topologisch vector model laat ruimtelijke analyse toe zonder gebruik van coördinaatgegevens: snel!</a:t>
            </a:r>
          </a:p>
          <a:p>
            <a:pPr>
              <a:spcBef>
                <a:spcPct val="10000"/>
              </a:spcBef>
              <a:buFontTx/>
              <a:buBlip>
                <a:blip r:embed="rId3"/>
              </a:buBlip>
            </a:pPr>
            <a:r>
              <a:rPr lang="fr-BE" sz="2400"/>
              <a:t>Creatie van de topologie kost tijd: kan enigzins opgevangen worden door een </a:t>
            </a:r>
            <a:r>
              <a:rPr lang="fr-BE" sz="2400" i="1">
                <a:solidFill>
                  <a:srgbClr val="FF3300"/>
                </a:solidFill>
              </a:rPr>
              <a:t>batch job</a:t>
            </a:r>
          </a:p>
        </p:txBody>
      </p:sp>
      <p:sp>
        <p:nvSpPr>
          <p:cNvPr id="130054" name="Text Box 6"/>
          <p:cNvSpPr txBox="1">
            <a:spLocks noChangeArrowheads="1"/>
          </p:cNvSpPr>
          <p:nvPr/>
        </p:nvSpPr>
        <p:spPr bwMode="auto">
          <a:xfrm>
            <a:off x="755650" y="1484313"/>
            <a:ext cx="76327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BE" sz="2400" i="1">
                <a:solidFill>
                  <a:srgbClr val="FF6600"/>
                </a:solidFill>
              </a:rPr>
              <a:t>Topologie: trade-offs</a:t>
            </a:r>
            <a:endParaRPr lang="fr-BE" sz="2400" i="1">
              <a:solidFill>
                <a:srgbClr val="FF6600"/>
              </a:solidFill>
              <a:cs typeface="Arial" pitchFamily="34" charset="0"/>
            </a:endParaRPr>
          </a:p>
        </p:txBody>
      </p:sp>
      <p:sp>
        <p:nvSpPr>
          <p:cNvPr id="130055" name="Text Box 7"/>
          <p:cNvSpPr txBox="1">
            <a:spLocks noChangeArrowheads="1"/>
          </p:cNvSpPr>
          <p:nvPr/>
        </p:nvSpPr>
        <p:spPr bwMode="auto">
          <a:xfrm>
            <a:off x="0" y="6524625"/>
            <a:ext cx="630078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BE">
                <a:solidFill>
                  <a:schemeClr val="bg1"/>
                </a:solidFill>
              </a:rPr>
              <a:t>HFDSTK 5 – Modellering van geodata</a:t>
            </a:r>
            <a:endParaRPr lang="nl-NL">
              <a:solidFill>
                <a:schemeClr val="bg1"/>
              </a:solidFill>
            </a:endParaRPr>
          </a:p>
        </p:txBody>
      </p:sp>
      <p:sp>
        <p:nvSpPr>
          <p:cNvPr id="2" name="Tijdelijke aanduiding voor dianumm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E0C9F-75AB-4A08-BBD3-75FAAA8F84A8}" type="slidenum">
              <a:rPr lang="nl-NL" smtClean="0"/>
              <a:pPr/>
              <a:t>23</a:t>
            </a:fld>
            <a:endParaRPr lang="nl-NL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2"/>
          <p:cNvSpPr>
            <a:spLocks noChangeArrowheads="1"/>
          </p:cNvSpPr>
          <p:nvPr/>
        </p:nvSpPr>
        <p:spPr bwMode="auto">
          <a:xfrm>
            <a:off x="0" y="0"/>
            <a:ext cx="9144000" cy="1196975"/>
          </a:xfrm>
          <a:prstGeom prst="rect">
            <a:avLst/>
          </a:prstGeom>
          <a:gradFill rotWithShape="1">
            <a:gsLst>
              <a:gs pos="0">
                <a:schemeClr val="bg2">
                  <a:gamma/>
                  <a:shade val="46275"/>
                  <a:invGamma/>
                </a:schemeClr>
              </a:gs>
              <a:gs pos="100000">
                <a:schemeClr val="bg2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fr-BE"/>
              <a:t> </a:t>
            </a:r>
            <a:endParaRPr lang="nl-NL"/>
          </a:p>
        </p:txBody>
      </p:sp>
      <p:pic>
        <p:nvPicPr>
          <p:cNvPr id="133123" name="Picture 3" descr="earth-640x480-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47813" cy="116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33124" name="Rectangle 4"/>
          <p:cNvSpPr>
            <a:spLocks noChangeArrowheads="1"/>
          </p:cNvSpPr>
          <p:nvPr/>
        </p:nvSpPr>
        <p:spPr bwMode="auto">
          <a:xfrm>
            <a:off x="0" y="6524625"/>
            <a:ext cx="6372225" cy="333375"/>
          </a:xfrm>
          <a:prstGeom prst="rect">
            <a:avLst/>
          </a:prstGeom>
          <a:solidFill>
            <a:srgbClr val="FF33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sp>
        <p:nvSpPr>
          <p:cNvPr id="133126" name="Text Box 6"/>
          <p:cNvSpPr txBox="1">
            <a:spLocks noChangeArrowheads="1"/>
          </p:cNvSpPr>
          <p:nvPr/>
        </p:nvSpPr>
        <p:spPr bwMode="auto">
          <a:xfrm>
            <a:off x="755650" y="1484313"/>
            <a:ext cx="76327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BE" sz="2400" i="1">
                <a:solidFill>
                  <a:srgbClr val="FF6600"/>
                </a:solidFill>
              </a:rPr>
              <a:t>Netwerk datamodel</a:t>
            </a:r>
            <a:endParaRPr lang="fr-BE" sz="2400" i="1">
              <a:solidFill>
                <a:srgbClr val="FF6600"/>
              </a:solidFill>
              <a:cs typeface="Arial" pitchFamily="34" charset="0"/>
            </a:endParaRPr>
          </a:p>
        </p:txBody>
      </p:sp>
      <p:sp>
        <p:nvSpPr>
          <p:cNvPr id="133127" name="Text Box 7"/>
          <p:cNvSpPr txBox="1">
            <a:spLocks noChangeArrowheads="1"/>
          </p:cNvSpPr>
          <p:nvPr/>
        </p:nvSpPr>
        <p:spPr bwMode="auto">
          <a:xfrm>
            <a:off x="0" y="6524625"/>
            <a:ext cx="630078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BE">
                <a:solidFill>
                  <a:schemeClr val="bg1"/>
                </a:solidFill>
              </a:rPr>
              <a:t>HFDSTK 5 – Modellering van geodata</a:t>
            </a:r>
            <a:endParaRPr lang="nl-NL">
              <a:solidFill>
                <a:schemeClr val="bg1"/>
              </a:solidFill>
            </a:endParaRPr>
          </a:p>
        </p:txBody>
      </p:sp>
      <p:sp>
        <p:nvSpPr>
          <p:cNvPr id="133129" name="Text Box 9"/>
          <p:cNvSpPr txBox="1">
            <a:spLocks noChangeArrowheads="1"/>
          </p:cNvSpPr>
          <p:nvPr/>
        </p:nvSpPr>
        <p:spPr bwMode="auto">
          <a:xfrm>
            <a:off x="1476375" y="2205038"/>
            <a:ext cx="7127875" cy="3536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10000"/>
              </a:spcBef>
              <a:buFontTx/>
              <a:buBlip>
                <a:blip r:embed="rId3"/>
              </a:buBlip>
            </a:pPr>
            <a:r>
              <a:rPr lang="fr-BE" sz="2400"/>
              <a:t>Radial (tree), looped networks</a:t>
            </a:r>
          </a:p>
          <a:p>
            <a:pPr lvl="1">
              <a:spcBef>
                <a:spcPct val="10000"/>
              </a:spcBef>
            </a:pPr>
            <a:r>
              <a:rPr lang="fr-BE" sz="2400"/>
              <a:t>-radial: stroomopwaarts en –afwaarts </a:t>
            </a:r>
            <a:r>
              <a:rPr lang="fr-BE" sz="2000" i="1"/>
              <a:t>(bvb. drainage netwerken)</a:t>
            </a:r>
          </a:p>
          <a:p>
            <a:pPr lvl="1">
              <a:spcBef>
                <a:spcPct val="10000"/>
              </a:spcBef>
            </a:pPr>
            <a:r>
              <a:rPr lang="fr-BE" sz="2400"/>
              <a:t>-looped: intersecties </a:t>
            </a:r>
            <a:r>
              <a:rPr lang="fr-BE" sz="2000" i="1"/>
              <a:t>(bvb. waterdistributienetwerken)</a:t>
            </a:r>
          </a:p>
          <a:p>
            <a:pPr>
              <a:spcBef>
                <a:spcPct val="10000"/>
              </a:spcBef>
              <a:buFontTx/>
              <a:buBlip>
                <a:blip r:embed="rId3"/>
              </a:buBlip>
            </a:pPr>
            <a:r>
              <a:rPr lang="fr-BE" sz="2400"/>
              <a:t>Netwerk topologische relaties: gedefinieerd hoe lijn verbonden zijn aan de </a:t>
            </a:r>
            <a:r>
              <a:rPr lang="fr-BE" sz="2400" i="1"/>
              <a:t>nodes</a:t>
            </a:r>
          </a:p>
          <a:p>
            <a:pPr>
              <a:spcBef>
                <a:spcPct val="10000"/>
              </a:spcBef>
              <a:buFontTx/>
              <a:buBlip>
                <a:blip r:embed="rId3"/>
              </a:buBlip>
            </a:pPr>
            <a:r>
              <a:rPr lang="fr-BE" sz="2400"/>
              <a:t>Regels ivm stroming doorheen netwerk</a:t>
            </a:r>
          </a:p>
          <a:p>
            <a:pPr>
              <a:spcBef>
                <a:spcPct val="10000"/>
              </a:spcBef>
              <a:buFontTx/>
              <a:buBlip>
                <a:blip r:embed="rId3"/>
              </a:buBlip>
            </a:pPr>
            <a:endParaRPr lang="fr-BE" sz="2400"/>
          </a:p>
          <a:p>
            <a:pPr>
              <a:spcBef>
                <a:spcPct val="10000"/>
              </a:spcBef>
              <a:buFontTx/>
              <a:buBlip>
                <a:blip r:embed="rId3"/>
              </a:buBlip>
            </a:pPr>
            <a:r>
              <a:rPr lang="fr-BE" sz="2400"/>
              <a:t>Verkeersstroming, impact afsluiten straten</a:t>
            </a:r>
          </a:p>
        </p:txBody>
      </p:sp>
      <p:sp>
        <p:nvSpPr>
          <p:cNvPr id="2" name="Tijdelijke aanduiding voor dianumm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E0C9F-75AB-4A08-BBD3-75FAAA8F84A8}" type="slidenum">
              <a:rPr lang="nl-NL" smtClean="0"/>
              <a:pPr/>
              <a:t>24</a:t>
            </a:fld>
            <a:endParaRPr lang="nl-NL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2"/>
          <p:cNvSpPr>
            <a:spLocks noChangeArrowheads="1"/>
          </p:cNvSpPr>
          <p:nvPr/>
        </p:nvSpPr>
        <p:spPr bwMode="auto">
          <a:xfrm>
            <a:off x="0" y="0"/>
            <a:ext cx="9144000" cy="1196975"/>
          </a:xfrm>
          <a:prstGeom prst="rect">
            <a:avLst/>
          </a:prstGeom>
          <a:gradFill rotWithShape="1">
            <a:gsLst>
              <a:gs pos="0">
                <a:schemeClr val="bg2">
                  <a:gamma/>
                  <a:shade val="46275"/>
                  <a:invGamma/>
                </a:schemeClr>
              </a:gs>
              <a:gs pos="100000">
                <a:schemeClr val="bg2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fr-BE"/>
              <a:t> </a:t>
            </a:r>
            <a:endParaRPr lang="nl-NL"/>
          </a:p>
        </p:txBody>
      </p:sp>
      <p:pic>
        <p:nvPicPr>
          <p:cNvPr id="148483" name="Picture 3" descr="earth-640x480-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47813" cy="116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48484" name="Rectangle 4"/>
          <p:cNvSpPr>
            <a:spLocks noChangeArrowheads="1"/>
          </p:cNvSpPr>
          <p:nvPr/>
        </p:nvSpPr>
        <p:spPr bwMode="auto">
          <a:xfrm>
            <a:off x="0" y="6524625"/>
            <a:ext cx="6372225" cy="333375"/>
          </a:xfrm>
          <a:prstGeom prst="rect">
            <a:avLst/>
          </a:prstGeom>
          <a:solidFill>
            <a:srgbClr val="FF33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sp>
        <p:nvSpPr>
          <p:cNvPr id="148485" name="Text Box 5"/>
          <p:cNvSpPr txBox="1">
            <a:spLocks noChangeArrowheads="1"/>
          </p:cNvSpPr>
          <p:nvPr/>
        </p:nvSpPr>
        <p:spPr bwMode="auto">
          <a:xfrm>
            <a:off x="755650" y="1484313"/>
            <a:ext cx="76327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BE" sz="2400" i="1">
                <a:solidFill>
                  <a:srgbClr val="FF6600"/>
                </a:solidFill>
              </a:rPr>
              <a:t>Netwerk datamodel</a:t>
            </a:r>
            <a:endParaRPr lang="fr-BE" sz="2400" i="1">
              <a:solidFill>
                <a:srgbClr val="FF6600"/>
              </a:solidFill>
              <a:cs typeface="Arial" pitchFamily="34" charset="0"/>
            </a:endParaRPr>
          </a:p>
        </p:txBody>
      </p:sp>
      <p:sp>
        <p:nvSpPr>
          <p:cNvPr id="148486" name="Text Box 6"/>
          <p:cNvSpPr txBox="1">
            <a:spLocks noChangeArrowheads="1"/>
          </p:cNvSpPr>
          <p:nvPr/>
        </p:nvSpPr>
        <p:spPr bwMode="auto">
          <a:xfrm>
            <a:off x="0" y="6524625"/>
            <a:ext cx="630078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BE">
                <a:solidFill>
                  <a:schemeClr val="bg1"/>
                </a:solidFill>
              </a:rPr>
              <a:t>HFDSTK 5 – Modellering van geodata</a:t>
            </a:r>
            <a:endParaRPr lang="nl-NL">
              <a:solidFill>
                <a:schemeClr val="bg1"/>
              </a:solidFill>
            </a:endParaRPr>
          </a:p>
        </p:txBody>
      </p:sp>
      <p:pic>
        <p:nvPicPr>
          <p:cNvPr id="148487" name="Picture 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547813" y="1916113"/>
            <a:ext cx="5724525" cy="46021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jdelijke aanduiding voor dianumm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E0C9F-75AB-4A08-BBD3-75FAAA8F84A8}" type="slidenum">
              <a:rPr lang="nl-NL" smtClean="0"/>
              <a:pPr/>
              <a:t>25</a:t>
            </a:fld>
            <a:endParaRPr lang="nl-NL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176" name="Picture 8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1905000"/>
            <a:ext cx="8820150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5170" name="Rectangle 2"/>
          <p:cNvSpPr>
            <a:spLocks noChangeArrowheads="1"/>
          </p:cNvSpPr>
          <p:nvPr/>
        </p:nvSpPr>
        <p:spPr bwMode="auto">
          <a:xfrm>
            <a:off x="0" y="0"/>
            <a:ext cx="9144000" cy="1196975"/>
          </a:xfrm>
          <a:prstGeom prst="rect">
            <a:avLst/>
          </a:prstGeom>
          <a:gradFill rotWithShape="1">
            <a:gsLst>
              <a:gs pos="0">
                <a:schemeClr val="bg2">
                  <a:gamma/>
                  <a:shade val="46275"/>
                  <a:invGamma/>
                </a:schemeClr>
              </a:gs>
              <a:gs pos="100000">
                <a:schemeClr val="bg2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fr-BE"/>
              <a:t> </a:t>
            </a:r>
            <a:endParaRPr lang="nl-NL"/>
          </a:p>
        </p:txBody>
      </p:sp>
      <p:pic>
        <p:nvPicPr>
          <p:cNvPr id="135171" name="Picture 3" descr="earth-640x480-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47813" cy="116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35172" name="Rectangle 4"/>
          <p:cNvSpPr>
            <a:spLocks noChangeArrowheads="1"/>
          </p:cNvSpPr>
          <p:nvPr/>
        </p:nvSpPr>
        <p:spPr bwMode="auto">
          <a:xfrm>
            <a:off x="0" y="6524625"/>
            <a:ext cx="6372225" cy="333375"/>
          </a:xfrm>
          <a:prstGeom prst="rect">
            <a:avLst/>
          </a:prstGeom>
          <a:solidFill>
            <a:srgbClr val="FF33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sp>
        <p:nvSpPr>
          <p:cNvPr id="135173" name="Text Box 5"/>
          <p:cNvSpPr txBox="1">
            <a:spLocks noChangeArrowheads="1"/>
          </p:cNvSpPr>
          <p:nvPr/>
        </p:nvSpPr>
        <p:spPr bwMode="auto">
          <a:xfrm>
            <a:off x="755650" y="1484313"/>
            <a:ext cx="76327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BE" sz="2400" i="1">
                <a:solidFill>
                  <a:srgbClr val="FF6600"/>
                </a:solidFill>
              </a:rPr>
              <a:t>Netwerk datamodel</a:t>
            </a:r>
            <a:endParaRPr lang="fr-BE" sz="2400" i="1">
              <a:solidFill>
                <a:srgbClr val="FF6600"/>
              </a:solidFill>
              <a:cs typeface="Arial" pitchFamily="34" charset="0"/>
            </a:endParaRPr>
          </a:p>
        </p:txBody>
      </p:sp>
      <p:sp>
        <p:nvSpPr>
          <p:cNvPr id="135174" name="Text Box 6"/>
          <p:cNvSpPr txBox="1">
            <a:spLocks noChangeArrowheads="1"/>
          </p:cNvSpPr>
          <p:nvPr/>
        </p:nvSpPr>
        <p:spPr bwMode="auto">
          <a:xfrm>
            <a:off x="0" y="6524625"/>
            <a:ext cx="630078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BE">
                <a:solidFill>
                  <a:schemeClr val="bg1"/>
                </a:solidFill>
              </a:rPr>
              <a:t>HFDSTK 5 – Modellering van geodata</a:t>
            </a:r>
            <a:endParaRPr lang="nl-NL">
              <a:solidFill>
                <a:schemeClr val="bg1"/>
              </a:solidFill>
            </a:endParaRPr>
          </a:p>
        </p:txBody>
      </p:sp>
      <p:sp>
        <p:nvSpPr>
          <p:cNvPr id="2" name="Tijdelijke aanduiding voor dianumm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E0C9F-75AB-4A08-BBD3-75FAAA8F84A8}" type="slidenum">
              <a:rPr lang="nl-NL" smtClean="0"/>
              <a:pPr/>
              <a:t>26</a:t>
            </a:fld>
            <a:endParaRPr lang="nl-NL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7" name="Rectangle 3"/>
          <p:cNvSpPr>
            <a:spLocks noChangeArrowheads="1"/>
          </p:cNvSpPr>
          <p:nvPr/>
        </p:nvSpPr>
        <p:spPr bwMode="auto">
          <a:xfrm>
            <a:off x="0" y="0"/>
            <a:ext cx="9144000" cy="1196975"/>
          </a:xfrm>
          <a:prstGeom prst="rect">
            <a:avLst/>
          </a:prstGeom>
          <a:gradFill rotWithShape="1">
            <a:gsLst>
              <a:gs pos="0">
                <a:schemeClr val="bg2">
                  <a:gamma/>
                  <a:shade val="46275"/>
                  <a:invGamma/>
                </a:schemeClr>
              </a:gs>
              <a:gs pos="100000">
                <a:schemeClr val="bg2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fr-BE"/>
              <a:t> </a:t>
            </a:r>
            <a:endParaRPr lang="nl-NL"/>
          </a:p>
        </p:txBody>
      </p:sp>
      <p:pic>
        <p:nvPicPr>
          <p:cNvPr id="149508" name="Picture 4" descr="earth-640x480-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47813" cy="116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49509" name="Rectangle 5"/>
          <p:cNvSpPr>
            <a:spLocks noChangeArrowheads="1"/>
          </p:cNvSpPr>
          <p:nvPr/>
        </p:nvSpPr>
        <p:spPr bwMode="auto">
          <a:xfrm>
            <a:off x="0" y="6524625"/>
            <a:ext cx="6372225" cy="333375"/>
          </a:xfrm>
          <a:prstGeom prst="rect">
            <a:avLst/>
          </a:prstGeom>
          <a:solidFill>
            <a:srgbClr val="FF33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sp>
        <p:nvSpPr>
          <p:cNvPr id="149510" name="Text Box 6"/>
          <p:cNvSpPr txBox="1">
            <a:spLocks noChangeArrowheads="1"/>
          </p:cNvSpPr>
          <p:nvPr/>
        </p:nvSpPr>
        <p:spPr bwMode="auto">
          <a:xfrm>
            <a:off x="755650" y="1484313"/>
            <a:ext cx="76327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BE" sz="2400" i="1">
                <a:solidFill>
                  <a:srgbClr val="FF6600"/>
                </a:solidFill>
              </a:rPr>
              <a:t>Netwerk datamodel</a:t>
            </a:r>
            <a:endParaRPr lang="fr-BE" sz="2400" i="1">
              <a:solidFill>
                <a:srgbClr val="FF6600"/>
              </a:solidFill>
              <a:cs typeface="Arial" pitchFamily="34" charset="0"/>
            </a:endParaRPr>
          </a:p>
        </p:txBody>
      </p:sp>
      <p:sp>
        <p:nvSpPr>
          <p:cNvPr id="149511" name="Text Box 7"/>
          <p:cNvSpPr txBox="1">
            <a:spLocks noChangeArrowheads="1"/>
          </p:cNvSpPr>
          <p:nvPr/>
        </p:nvSpPr>
        <p:spPr bwMode="auto">
          <a:xfrm>
            <a:off x="0" y="6524625"/>
            <a:ext cx="630078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BE">
                <a:solidFill>
                  <a:schemeClr val="bg1"/>
                </a:solidFill>
              </a:rPr>
              <a:t>HFDSTK 5 – Modellering van geodata</a:t>
            </a:r>
            <a:endParaRPr lang="nl-NL">
              <a:solidFill>
                <a:schemeClr val="bg1"/>
              </a:solidFill>
            </a:endParaRPr>
          </a:p>
        </p:txBody>
      </p:sp>
      <p:pic>
        <p:nvPicPr>
          <p:cNvPr id="149512" name="Picture 8" descr="image00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195513" y="1909763"/>
            <a:ext cx="6948487" cy="4948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jdelijke aanduiding voor dianumm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E0C9F-75AB-4A08-BBD3-75FAAA8F84A8}" type="slidenum">
              <a:rPr lang="nl-NL" smtClean="0"/>
              <a:pPr/>
              <a:t>27</a:t>
            </a:fld>
            <a:endParaRPr lang="nl-NL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2"/>
          <p:cNvSpPr>
            <a:spLocks noChangeArrowheads="1"/>
          </p:cNvSpPr>
          <p:nvPr/>
        </p:nvSpPr>
        <p:spPr bwMode="auto">
          <a:xfrm>
            <a:off x="0" y="0"/>
            <a:ext cx="9144000" cy="1196975"/>
          </a:xfrm>
          <a:prstGeom prst="rect">
            <a:avLst/>
          </a:prstGeom>
          <a:gradFill rotWithShape="1">
            <a:gsLst>
              <a:gs pos="0">
                <a:schemeClr val="bg2">
                  <a:gamma/>
                  <a:shade val="46275"/>
                  <a:invGamma/>
                </a:schemeClr>
              </a:gs>
              <a:gs pos="100000">
                <a:schemeClr val="bg2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fr-BE"/>
              <a:t> </a:t>
            </a:r>
            <a:endParaRPr lang="nl-NL"/>
          </a:p>
        </p:txBody>
      </p:sp>
      <p:pic>
        <p:nvPicPr>
          <p:cNvPr id="134147" name="Picture 3" descr="earth-640x480-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47813" cy="116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34148" name="Rectangle 4"/>
          <p:cNvSpPr>
            <a:spLocks noChangeArrowheads="1"/>
          </p:cNvSpPr>
          <p:nvPr/>
        </p:nvSpPr>
        <p:spPr bwMode="auto">
          <a:xfrm>
            <a:off x="0" y="6524625"/>
            <a:ext cx="6372225" cy="333375"/>
          </a:xfrm>
          <a:prstGeom prst="rect">
            <a:avLst/>
          </a:prstGeom>
          <a:solidFill>
            <a:srgbClr val="FF33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sp>
        <p:nvSpPr>
          <p:cNvPr id="134149" name="Text Box 5"/>
          <p:cNvSpPr txBox="1">
            <a:spLocks noChangeArrowheads="1"/>
          </p:cNvSpPr>
          <p:nvPr/>
        </p:nvSpPr>
        <p:spPr bwMode="auto">
          <a:xfrm>
            <a:off x="1476375" y="2205038"/>
            <a:ext cx="7127875" cy="4181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10000"/>
              </a:spcBef>
              <a:buFontTx/>
              <a:buBlip>
                <a:blip r:embed="rId4"/>
              </a:buBlip>
            </a:pPr>
            <a:r>
              <a:rPr lang="fr-BE" sz="2400"/>
              <a:t>Volumes (3D oppervlakken) (2,5D) kunnen best gestructureerd worden met een </a:t>
            </a:r>
            <a:r>
              <a:rPr lang="fr-BE" sz="2400">
                <a:solidFill>
                  <a:srgbClr val="FF3300"/>
                </a:solidFill>
              </a:rPr>
              <a:t>TIN model (Triangulated Irregular Networks)</a:t>
            </a:r>
            <a:r>
              <a:rPr lang="fr-BE" sz="2400"/>
              <a:t>, met inbegrip van hoek- en driehoektopologie</a:t>
            </a:r>
          </a:p>
          <a:p>
            <a:pPr>
              <a:spcBef>
                <a:spcPct val="10000"/>
              </a:spcBef>
              <a:buFontTx/>
              <a:buBlip>
                <a:blip r:embed="rId4"/>
              </a:buBlip>
            </a:pPr>
            <a:r>
              <a:rPr lang="fr-BE" sz="2400"/>
              <a:t>TIN’s gebruiken optimale </a:t>
            </a:r>
            <a:r>
              <a:rPr lang="fr-BE" sz="2400">
                <a:solidFill>
                  <a:srgbClr val="FF3300"/>
                </a:solidFill>
              </a:rPr>
              <a:t>Delaunay triangulatie</a:t>
            </a:r>
            <a:r>
              <a:rPr lang="fr-BE" sz="2400"/>
              <a:t> van onregelmatig verdeelde punten: een cirkel die drie punten van de driehoek bevat, bevat geen enkel ander punt</a:t>
            </a:r>
          </a:p>
          <a:p>
            <a:pPr>
              <a:spcBef>
                <a:spcPct val="10000"/>
              </a:spcBef>
              <a:buFontTx/>
              <a:buBlip>
                <a:blip r:embed="rId4"/>
              </a:buBlip>
            </a:pPr>
            <a:r>
              <a:rPr lang="fr-BE" sz="2400"/>
              <a:t>TIN’s zijn populair in CAD </a:t>
            </a:r>
            <a:r>
              <a:rPr lang="fr-BE" sz="2000" i="1"/>
              <a:t>(Computer Aided Design)</a:t>
            </a:r>
            <a:r>
              <a:rPr lang="fr-BE" sz="2400"/>
              <a:t> en modellering (DEM: </a:t>
            </a:r>
            <a:r>
              <a:rPr lang="fr-BE" sz="2000" i="1"/>
              <a:t>Digital Elevation Model</a:t>
            </a:r>
            <a:r>
              <a:rPr lang="fr-BE" sz="2400"/>
              <a:t>) en visualisatie van hoogteligging</a:t>
            </a:r>
            <a:endParaRPr lang="fr-BE" sz="2400" i="1">
              <a:solidFill>
                <a:srgbClr val="FF3300"/>
              </a:solidFill>
            </a:endParaRPr>
          </a:p>
        </p:txBody>
      </p:sp>
      <p:sp>
        <p:nvSpPr>
          <p:cNvPr id="134150" name="Text Box 6"/>
          <p:cNvSpPr txBox="1">
            <a:spLocks noChangeArrowheads="1"/>
          </p:cNvSpPr>
          <p:nvPr/>
        </p:nvSpPr>
        <p:spPr bwMode="auto">
          <a:xfrm>
            <a:off x="755650" y="1484313"/>
            <a:ext cx="76327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BE" sz="2400" i="1">
                <a:solidFill>
                  <a:srgbClr val="FF6600"/>
                </a:solidFill>
              </a:rPr>
              <a:t>TIN datamodel</a:t>
            </a:r>
            <a:endParaRPr lang="fr-BE" sz="2400" i="1">
              <a:solidFill>
                <a:srgbClr val="FF6600"/>
              </a:solidFill>
              <a:cs typeface="Arial" pitchFamily="34" charset="0"/>
            </a:endParaRPr>
          </a:p>
        </p:txBody>
      </p:sp>
      <p:sp>
        <p:nvSpPr>
          <p:cNvPr id="134151" name="Text Box 7"/>
          <p:cNvSpPr txBox="1">
            <a:spLocks noChangeArrowheads="1"/>
          </p:cNvSpPr>
          <p:nvPr/>
        </p:nvSpPr>
        <p:spPr bwMode="auto">
          <a:xfrm>
            <a:off x="0" y="6524625"/>
            <a:ext cx="630078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BE">
                <a:solidFill>
                  <a:schemeClr val="bg1"/>
                </a:solidFill>
              </a:rPr>
              <a:t>HFDSTK 5 – Modellering van geodata</a:t>
            </a:r>
            <a:endParaRPr lang="nl-NL">
              <a:solidFill>
                <a:schemeClr val="bg1"/>
              </a:solidFill>
            </a:endParaRPr>
          </a:p>
        </p:txBody>
      </p:sp>
      <p:sp>
        <p:nvSpPr>
          <p:cNvPr id="2" name="Tijdelijke aanduiding voor dianumm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E0C9F-75AB-4A08-BBD3-75FAAA8F84A8}" type="slidenum">
              <a:rPr lang="nl-NL" smtClean="0"/>
              <a:pPr/>
              <a:t>28</a:t>
            </a:fld>
            <a:endParaRPr lang="nl-NL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/>
          <p:cNvSpPr>
            <a:spLocks noChangeArrowheads="1"/>
          </p:cNvSpPr>
          <p:nvPr/>
        </p:nvSpPr>
        <p:spPr bwMode="auto">
          <a:xfrm>
            <a:off x="0" y="0"/>
            <a:ext cx="9144000" cy="1196975"/>
          </a:xfrm>
          <a:prstGeom prst="rect">
            <a:avLst/>
          </a:prstGeom>
          <a:gradFill rotWithShape="1">
            <a:gsLst>
              <a:gs pos="0">
                <a:schemeClr val="bg2">
                  <a:gamma/>
                  <a:shade val="46275"/>
                  <a:invGamma/>
                </a:schemeClr>
              </a:gs>
              <a:gs pos="100000">
                <a:schemeClr val="bg2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fr-BE"/>
              <a:t> </a:t>
            </a:r>
            <a:endParaRPr lang="nl-NL"/>
          </a:p>
        </p:txBody>
      </p:sp>
      <p:pic>
        <p:nvPicPr>
          <p:cNvPr id="150531" name="Picture 3" descr="earth-640x480-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47813" cy="116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50532" name="Rectangle 4"/>
          <p:cNvSpPr>
            <a:spLocks noChangeArrowheads="1"/>
          </p:cNvSpPr>
          <p:nvPr/>
        </p:nvSpPr>
        <p:spPr bwMode="auto">
          <a:xfrm>
            <a:off x="0" y="6524625"/>
            <a:ext cx="6372225" cy="333375"/>
          </a:xfrm>
          <a:prstGeom prst="rect">
            <a:avLst/>
          </a:prstGeom>
          <a:solidFill>
            <a:srgbClr val="FF33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sp>
        <p:nvSpPr>
          <p:cNvPr id="150533" name="Text Box 5"/>
          <p:cNvSpPr txBox="1">
            <a:spLocks noChangeArrowheads="1"/>
          </p:cNvSpPr>
          <p:nvPr/>
        </p:nvSpPr>
        <p:spPr bwMode="auto">
          <a:xfrm>
            <a:off x="1476375" y="2205038"/>
            <a:ext cx="7127875" cy="4364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10000"/>
              </a:spcBef>
              <a:buFontTx/>
              <a:buBlip>
                <a:blip r:embed="rId3"/>
              </a:buBlip>
            </a:pPr>
            <a:r>
              <a:rPr lang="fr-BE" sz="2400"/>
              <a:t>Voordelen:</a:t>
            </a:r>
          </a:p>
          <a:p>
            <a:pPr lvl="1">
              <a:spcBef>
                <a:spcPct val="10000"/>
              </a:spcBef>
            </a:pPr>
            <a:r>
              <a:rPr lang="fr-BE" sz="2400"/>
              <a:t>-incorporeren originele punten (check accuraatheid model)</a:t>
            </a:r>
          </a:p>
          <a:p>
            <a:pPr lvl="1">
              <a:spcBef>
                <a:spcPct val="10000"/>
              </a:spcBef>
            </a:pPr>
            <a:r>
              <a:rPr lang="fr-BE" sz="2400"/>
              <a:t>-variabele densiteit driehoeken: efficiënte data-opslag</a:t>
            </a:r>
          </a:p>
          <a:p>
            <a:pPr lvl="1">
              <a:spcBef>
                <a:spcPct val="10000"/>
              </a:spcBef>
            </a:pPr>
            <a:r>
              <a:rPr lang="fr-BE" sz="2400"/>
              <a:t>-gemakkelijk bepaling hoogte, helling,..</a:t>
            </a:r>
          </a:p>
          <a:p>
            <a:pPr>
              <a:spcBef>
                <a:spcPct val="10000"/>
              </a:spcBef>
              <a:buFontTx/>
              <a:buBlip>
                <a:blip r:embed="rId3"/>
              </a:buBlip>
            </a:pPr>
            <a:r>
              <a:rPr lang="fr-BE" sz="2400"/>
              <a:t>Nadelen:</a:t>
            </a:r>
          </a:p>
          <a:p>
            <a:pPr lvl="1">
              <a:spcBef>
                <a:spcPct val="10000"/>
              </a:spcBef>
            </a:pPr>
            <a:r>
              <a:rPr lang="fr-BE" sz="2400"/>
              <a:t>-gevoelig voor hoge en lage punten: geen smoothing</a:t>
            </a:r>
          </a:p>
          <a:p>
            <a:pPr lvl="1">
              <a:spcBef>
                <a:spcPct val="10000"/>
              </a:spcBef>
            </a:pPr>
            <a:r>
              <a:rPr lang="fr-BE" sz="2400"/>
              <a:t>-moeilijk optimale routes te berekenen</a:t>
            </a:r>
          </a:p>
          <a:p>
            <a:pPr lvl="1">
              <a:spcBef>
                <a:spcPct val="10000"/>
              </a:spcBef>
            </a:pPr>
            <a:r>
              <a:rPr lang="fr-BE" sz="2400"/>
              <a:t>-pieken ed. moeten opgemeten zijn</a:t>
            </a:r>
          </a:p>
        </p:txBody>
      </p:sp>
      <p:sp>
        <p:nvSpPr>
          <p:cNvPr id="150534" name="Text Box 6"/>
          <p:cNvSpPr txBox="1">
            <a:spLocks noChangeArrowheads="1"/>
          </p:cNvSpPr>
          <p:nvPr/>
        </p:nvSpPr>
        <p:spPr bwMode="auto">
          <a:xfrm>
            <a:off x="755650" y="1484313"/>
            <a:ext cx="76327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BE" sz="2400" i="1">
                <a:solidFill>
                  <a:srgbClr val="FF6600"/>
                </a:solidFill>
              </a:rPr>
              <a:t>TIN datamodel</a:t>
            </a:r>
            <a:endParaRPr lang="fr-BE" sz="2400" i="1">
              <a:solidFill>
                <a:srgbClr val="FF6600"/>
              </a:solidFill>
              <a:cs typeface="Arial" pitchFamily="34" charset="0"/>
            </a:endParaRPr>
          </a:p>
        </p:txBody>
      </p:sp>
      <p:sp>
        <p:nvSpPr>
          <p:cNvPr id="150535" name="Text Box 7"/>
          <p:cNvSpPr txBox="1">
            <a:spLocks noChangeArrowheads="1"/>
          </p:cNvSpPr>
          <p:nvPr/>
        </p:nvSpPr>
        <p:spPr bwMode="auto">
          <a:xfrm>
            <a:off x="0" y="6524625"/>
            <a:ext cx="630078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BE">
                <a:solidFill>
                  <a:schemeClr val="bg1"/>
                </a:solidFill>
              </a:rPr>
              <a:t>HFDSTK 5 – Modellering van geodata</a:t>
            </a:r>
            <a:endParaRPr lang="nl-NL">
              <a:solidFill>
                <a:schemeClr val="bg1"/>
              </a:solidFill>
            </a:endParaRPr>
          </a:p>
        </p:txBody>
      </p:sp>
      <p:sp>
        <p:nvSpPr>
          <p:cNvPr id="2" name="Tijdelijke aanduiding voor dianumm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E0C9F-75AB-4A08-BBD3-75FAAA8F84A8}" type="slidenum">
              <a:rPr lang="nl-NL" smtClean="0"/>
              <a:pPr/>
              <a:t>29</a:t>
            </a:fld>
            <a:endParaRPr lang="nl-NL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0" name="Rectangle 12"/>
          <p:cNvSpPr>
            <a:spLocks noChangeArrowheads="1"/>
          </p:cNvSpPr>
          <p:nvPr/>
        </p:nvSpPr>
        <p:spPr bwMode="auto">
          <a:xfrm>
            <a:off x="0" y="0"/>
            <a:ext cx="9144000" cy="1196975"/>
          </a:xfrm>
          <a:prstGeom prst="rect">
            <a:avLst/>
          </a:prstGeom>
          <a:gradFill rotWithShape="1">
            <a:gsLst>
              <a:gs pos="0">
                <a:schemeClr val="bg2">
                  <a:gamma/>
                  <a:shade val="46275"/>
                  <a:invGamma/>
                </a:schemeClr>
              </a:gs>
              <a:gs pos="100000">
                <a:schemeClr val="bg2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pic>
        <p:nvPicPr>
          <p:cNvPr id="2052" name="Picture 4" descr="earth-640x480-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47813" cy="116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055" name="Rectangle 7"/>
          <p:cNvSpPr>
            <a:spLocks noChangeArrowheads="1"/>
          </p:cNvSpPr>
          <p:nvPr/>
        </p:nvSpPr>
        <p:spPr bwMode="auto">
          <a:xfrm>
            <a:off x="0" y="6524625"/>
            <a:ext cx="6372225" cy="333375"/>
          </a:xfrm>
          <a:prstGeom prst="rect">
            <a:avLst/>
          </a:prstGeom>
          <a:solidFill>
            <a:srgbClr val="FF33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sp>
        <p:nvSpPr>
          <p:cNvPr id="2058" name="Text Box 10"/>
          <p:cNvSpPr txBox="1">
            <a:spLocks noChangeArrowheads="1"/>
          </p:cNvSpPr>
          <p:nvPr/>
        </p:nvSpPr>
        <p:spPr bwMode="auto">
          <a:xfrm>
            <a:off x="1476375" y="2205038"/>
            <a:ext cx="6264275" cy="3743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Blip>
                <a:blip r:embed="rId3"/>
              </a:buBlip>
            </a:pPr>
            <a:r>
              <a:rPr lang="fr-BE" sz="2400"/>
              <a:t>Datamodel: definities</a:t>
            </a:r>
          </a:p>
          <a:p>
            <a:pPr>
              <a:spcBef>
                <a:spcPct val="50000"/>
              </a:spcBef>
              <a:buFontTx/>
              <a:buBlip>
                <a:blip r:embed="rId3"/>
              </a:buBlip>
            </a:pPr>
            <a:r>
              <a:rPr lang="fr-BE" sz="2400"/>
              <a:t>Rasterdatamodel</a:t>
            </a:r>
          </a:p>
          <a:p>
            <a:pPr lvl="1">
              <a:spcBef>
                <a:spcPct val="50000"/>
              </a:spcBef>
            </a:pPr>
            <a:r>
              <a:rPr lang="fr-BE" sz="2400"/>
              <a:t>-datacompressie</a:t>
            </a:r>
          </a:p>
          <a:p>
            <a:pPr>
              <a:spcBef>
                <a:spcPct val="50000"/>
              </a:spcBef>
              <a:buFontTx/>
              <a:buBlip>
                <a:blip r:embed="rId3"/>
              </a:buBlip>
            </a:pPr>
            <a:r>
              <a:rPr lang="fr-BE" sz="2400"/>
              <a:t>Vector datamodel</a:t>
            </a:r>
          </a:p>
          <a:p>
            <a:pPr lvl="1">
              <a:spcBef>
                <a:spcPct val="50000"/>
              </a:spcBef>
            </a:pPr>
            <a:r>
              <a:rPr lang="fr-BE" sz="2400"/>
              <a:t>-topologie</a:t>
            </a:r>
          </a:p>
          <a:p>
            <a:pPr>
              <a:spcBef>
                <a:spcPct val="50000"/>
              </a:spcBef>
              <a:buFontTx/>
              <a:buBlip>
                <a:blip r:embed="rId3"/>
              </a:buBlip>
            </a:pPr>
            <a:r>
              <a:rPr lang="fr-BE" sz="2400"/>
              <a:t>Netwerkmodel</a:t>
            </a:r>
          </a:p>
          <a:p>
            <a:pPr>
              <a:spcBef>
                <a:spcPct val="50000"/>
              </a:spcBef>
              <a:buFontTx/>
              <a:buBlip>
                <a:blip r:embed="rId3"/>
              </a:buBlip>
            </a:pPr>
            <a:r>
              <a:rPr lang="fr-BE" sz="2400"/>
              <a:t>TIN</a:t>
            </a:r>
          </a:p>
        </p:txBody>
      </p:sp>
      <p:sp>
        <p:nvSpPr>
          <p:cNvPr id="2061" name="Text Box 13"/>
          <p:cNvSpPr txBox="1">
            <a:spLocks noChangeArrowheads="1"/>
          </p:cNvSpPr>
          <p:nvPr/>
        </p:nvSpPr>
        <p:spPr bwMode="auto">
          <a:xfrm>
            <a:off x="755650" y="1484313"/>
            <a:ext cx="6553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BE" sz="2400" i="1">
                <a:solidFill>
                  <a:srgbClr val="FF6600"/>
                </a:solidFill>
              </a:rPr>
              <a:t>Thema’s</a:t>
            </a:r>
            <a:endParaRPr lang="nl-NL" sz="2400" i="1">
              <a:solidFill>
                <a:srgbClr val="FF6600"/>
              </a:solidFill>
            </a:endParaRPr>
          </a:p>
        </p:txBody>
      </p:sp>
      <p:sp>
        <p:nvSpPr>
          <p:cNvPr id="2062" name="Text Box 14"/>
          <p:cNvSpPr txBox="1">
            <a:spLocks noChangeArrowheads="1"/>
          </p:cNvSpPr>
          <p:nvPr/>
        </p:nvSpPr>
        <p:spPr bwMode="auto">
          <a:xfrm>
            <a:off x="0" y="6524625"/>
            <a:ext cx="630078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BE">
                <a:solidFill>
                  <a:schemeClr val="bg1"/>
                </a:solidFill>
              </a:rPr>
              <a:t>HFDSTK 5 – Modellering van geodata</a:t>
            </a:r>
            <a:endParaRPr lang="nl-NL">
              <a:solidFill>
                <a:schemeClr val="bg1"/>
              </a:solidFill>
            </a:endParaRPr>
          </a:p>
        </p:txBody>
      </p:sp>
      <p:sp>
        <p:nvSpPr>
          <p:cNvPr id="2" name="Tijdelijke aanduiding voor dianumm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E0C9F-75AB-4A08-BBD3-75FAAA8F84A8}" type="slidenum">
              <a:rPr lang="nl-NL" smtClean="0"/>
              <a:pPr/>
              <a:t>3</a:t>
            </a:fld>
            <a:endParaRPr lang="nl-NL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2"/>
          <p:cNvSpPr>
            <a:spLocks noChangeArrowheads="1"/>
          </p:cNvSpPr>
          <p:nvPr/>
        </p:nvSpPr>
        <p:spPr bwMode="auto">
          <a:xfrm>
            <a:off x="0" y="0"/>
            <a:ext cx="9144000" cy="1196975"/>
          </a:xfrm>
          <a:prstGeom prst="rect">
            <a:avLst/>
          </a:prstGeom>
          <a:gradFill rotWithShape="1">
            <a:gsLst>
              <a:gs pos="0">
                <a:schemeClr val="bg2">
                  <a:gamma/>
                  <a:shade val="46275"/>
                  <a:invGamma/>
                </a:schemeClr>
              </a:gs>
              <a:gs pos="100000">
                <a:schemeClr val="bg2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fr-BE"/>
              <a:t> </a:t>
            </a:r>
            <a:endParaRPr lang="nl-NL"/>
          </a:p>
        </p:txBody>
      </p:sp>
      <p:pic>
        <p:nvPicPr>
          <p:cNvPr id="137219" name="Picture 3" descr="earth-640x480-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47813" cy="116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37220" name="Rectangle 4"/>
          <p:cNvSpPr>
            <a:spLocks noChangeArrowheads="1"/>
          </p:cNvSpPr>
          <p:nvPr/>
        </p:nvSpPr>
        <p:spPr bwMode="auto">
          <a:xfrm>
            <a:off x="0" y="6524625"/>
            <a:ext cx="6372225" cy="333375"/>
          </a:xfrm>
          <a:prstGeom prst="rect">
            <a:avLst/>
          </a:prstGeom>
          <a:solidFill>
            <a:srgbClr val="FF33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sp>
        <p:nvSpPr>
          <p:cNvPr id="137222" name="Text Box 6"/>
          <p:cNvSpPr txBox="1">
            <a:spLocks noChangeArrowheads="1"/>
          </p:cNvSpPr>
          <p:nvPr/>
        </p:nvSpPr>
        <p:spPr bwMode="auto">
          <a:xfrm>
            <a:off x="755650" y="1484313"/>
            <a:ext cx="76327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BE" sz="2400" i="1">
                <a:solidFill>
                  <a:srgbClr val="FF6600"/>
                </a:solidFill>
              </a:rPr>
              <a:t>TIN datamodel</a:t>
            </a:r>
            <a:endParaRPr lang="fr-BE" sz="2400" i="1">
              <a:solidFill>
                <a:srgbClr val="FF6600"/>
              </a:solidFill>
              <a:cs typeface="Arial" pitchFamily="34" charset="0"/>
            </a:endParaRPr>
          </a:p>
        </p:txBody>
      </p:sp>
      <p:sp>
        <p:nvSpPr>
          <p:cNvPr id="137223" name="Text Box 7"/>
          <p:cNvSpPr txBox="1">
            <a:spLocks noChangeArrowheads="1"/>
          </p:cNvSpPr>
          <p:nvPr/>
        </p:nvSpPr>
        <p:spPr bwMode="auto">
          <a:xfrm>
            <a:off x="0" y="6524625"/>
            <a:ext cx="630078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BE">
                <a:solidFill>
                  <a:schemeClr val="bg1"/>
                </a:solidFill>
              </a:rPr>
              <a:t>HFDSTK 5 – Modellering van geodata</a:t>
            </a:r>
            <a:endParaRPr lang="nl-NL">
              <a:solidFill>
                <a:schemeClr val="bg1"/>
              </a:solidFill>
            </a:endParaRPr>
          </a:p>
        </p:txBody>
      </p:sp>
      <p:pic>
        <p:nvPicPr>
          <p:cNvPr id="137224" name="Picture 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2276475"/>
            <a:ext cx="9144000" cy="3568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jdelijke aanduiding voor dianumm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E0C9F-75AB-4A08-BBD3-75FAAA8F84A8}" type="slidenum">
              <a:rPr lang="nl-NL" smtClean="0"/>
              <a:pPr/>
              <a:t>30</a:t>
            </a:fld>
            <a:endParaRPr lang="nl-NL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2"/>
          <p:cNvSpPr>
            <a:spLocks noChangeArrowheads="1"/>
          </p:cNvSpPr>
          <p:nvPr/>
        </p:nvSpPr>
        <p:spPr bwMode="auto">
          <a:xfrm>
            <a:off x="0" y="0"/>
            <a:ext cx="9144000" cy="1196975"/>
          </a:xfrm>
          <a:prstGeom prst="rect">
            <a:avLst/>
          </a:prstGeom>
          <a:gradFill rotWithShape="1">
            <a:gsLst>
              <a:gs pos="0">
                <a:schemeClr val="bg2">
                  <a:gamma/>
                  <a:shade val="46275"/>
                  <a:invGamma/>
                </a:schemeClr>
              </a:gs>
              <a:gs pos="100000">
                <a:schemeClr val="bg2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fr-BE"/>
              <a:t> </a:t>
            </a:r>
            <a:endParaRPr lang="nl-NL"/>
          </a:p>
        </p:txBody>
      </p:sp>
      <p:pic>
        <p:nvPicPr>
          <p:cNvPr id="136195" name="Picture 3" descr="earth-640x480-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47813" cy="116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36196" name="Rectangle 4"/>
          <p:cNvSpPr>
            <a:spLocks noChangeArrowheads="1"/>
          </p:cNvSpPr>
          <p:nvPr/>
        </p:nvSpPr>
        <p:spPr bwMode="auto">
          <a:xfrm>
            <a:off x="0" y="6524625"/>
            <a:ext cx="6372225" cy="333375"/>
          </a:xfrm>
          <a:prstGeom prst="rect">
            <a:avLst/>
          </a:prstGeom>
          <a:solidFill>
            <a:srgbClr val="FF33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sp>
        <p:nvSpPr>
          <p:cNvPr id="136198" name="Text Box 6"/>
          <p:cNvSpPr txBox="1">
            <a:spLocks noChangeArrowheads="1"/>
          </p:cNvSpPr>
          <p:nvPr/>
        </p:nvSpPr>
        <p:spPr bwMode="auto">
          <a:xfrm>
            <a:off x="755650" y="1484313"/>
            <a:ext cx="76327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BE" sz="2400" i="1">
                <a:solidFill>
                  <a:srgbClr val="FF6600"/>
                </a:solidFill>
              </a:rPr>
              <a:t>TIN datamodel</a:t>
            </a:r>
            <a:endParaRPr lang="fr-BE" sz="2400" i="1">
              <a:solidFill>
                <a:srgbClr val="FF6600"/>
              </a:solidFill>
              <a:cs typeface="Arial" pitchFamily="34" charset="0"/>
            </a:endParaRPr>
          </a:p>
        </p:txBody>
      </p:sp>
      <p:sp>
        <p:nvSpPr>
          <p:cNvPr id="136199" name="Text Box 7"/>
          <p:cNvSpPr txBox="1">
            <a:spLocks noChangeArrowheads="1"/>
          </p:cNvSpPr>
          <p:nvPr/>
        </p:nvSpPr>
        <p:spPr bwMode="auto">
          <a:xfrm>
            <a:off x="0" y="6524625"/>
            <a:ext cx="630078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BE">
                <a:solidFill>
                  <a:schemeClr val="bg1"/>
                </a:solidFill>
              </a:rPr>
              <a:t>HFDSTK 5 – Modellering van geodata</a:t>
            </a:r>
            <a:endParaRPr lang="nl-NL">
              <a:solidFill>
                <a:schemeClr val="bg1"/>
              </a:solidFill>
            </a:endParaRPr>
          </a:p>
        </p:txBody>
      </p:sp>
      <p:pic>
        <p:nvPicPr>
          <p:cNvPr id="136200" name="Picture 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763713" y="2060575"/>
            <a:ext cx="5329237" cy="4348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jdelijke aanduiding voor dianumm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E0C9F-75AB-4A08-BBD3-75FAAA8F84A8}" type="slidenum">
              <a:rPr lang="nl-NL" smtClean="0"/>
              <a:pPr/>
              <a:t>31</a:t>
            </a:fld>
            <a:endParaRPr lang="nl-NL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2"/>
          <p:cNvSpPr>
            <a:spLocks noChangeArrowheads="1"/>
          </p:cNvSpPr>
          <p:nvPr/>
        </p:nvSpPr>
        <p:spPr bwMode="auto">
          <a:xfrm>
            <a:off x="0" y="0"/>
            <a:ext cx="9144000" cy="1196975"/>
          </a:xfrm>
          <a:prstGeom prst="rect">
            <a:avLst/>
          </a:prstGeom>
          <a:gradFill rotWithShape="1">
            <a:gsLst>
              <a:gs pos="0">
                <a:schemeClr val="bg2">
                  <a:gamma/>
                  <a:shade val="46275"/>
                  <a:invGamma/>
                </a:schemeClr>
              </a:gs>
              <a:gs pos="100000">
                <a:schemeClr val="bg2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fr-BE"/>
              <a:t> </a:t>
            </a:r>
            <a:endParaRPr lang="nl-NL"/>
          </a:p>
        </p:txBody>
      </p:sp>
      <p:pic>
        <p:nvPicPr>
          <p:cNvPr id="139267" name="Picture 3" descr="earth-640x480-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47813" cy="116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39268" name="Rectangle 4"/>
          <p:cNvSpPr>
            <a:spLocks noChangeArrowheads="1"/>
          </p:cNvSpPr>
          <p:nvPr/>
        </p:nvSpPr>
        <p:spPr bwMode="auto">
          <a:xfrm>
            <a:off x="0" y="6524625"/>
            <a:ext cx="6372225" cy="333375"/>
          </a:xfrm>
          <a:prstGeom prst="rect">
            <a:avLst/>
          </a:prstGeom>
          <a:solidFill>
            <a:srgbClr val="FF33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sp>
        <p:nvSpPr>
          <p:cNvPr id="139269" name="Text Box 5"/>
          <p:cNvSpPr txBox="1">
            <a:spLocks noChangeArrowheads="1"/>
          </p:cNvSpPr>
          <p:nvPr/>
        </p:nvSpPr>
        <p:spPr bwMode="auto">
          <a:xfrm>
            <a:off x="755650" y="1484313"/>
            <a:ext cx="76327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BE" sz="2400" i="1">
                <a:solidFill>
                  <a:srgbClr val="FF6600"/>
                </a:solidFill>
              </a:rPr>
              <a:t>TIN datamodel</a:t>
            </a:r>
            <a:endParaRPr lang="fr-BE" sz="2400" i="1">
              <a:solidFill>
                <a:srgbClr val="FF6600"/>
              </a:solidFill>
              <a:cs typeface="Arial" pitchFamily="34" charset="0"/>
            </a:endParaRPr>
          </a:p>
        </p:txBody>
      </p:sp>
      <p:sp>
        <p:nvSpPr>
          <p:cNvPr id="139270" name="Text Box 6"/>
          <p:cNvSpPr txBox="1">
            <a:spLocks noChangeArrowheads="1"/>
          </p:cNvSpPr>
          <p:nvPr/>
        </p:nvSpPr>
        <p:spPr bwMode="auto">
          <a:xfrm>
            <a:off x="0" y="6524625"/>
            <a:ext cx="630078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BE">
                <a:solidFill>
                  <a:schemeClr val="bg1"/>
                </a:solidFill>
              </a:rPr>
              <a:t>HFDSTK 5 – Modellering van geodata</a:t>
            </a:r>
            <a:endParaRPr lang="nl-NL">
              <a:solidFill>
                <a:schemeClr val="bg1"/>
              </a:solidFill>
            </a:endParaRPr>
          </a:p>
        </p:txBody>
      </p:sp>
      <p:sp>
        <p:nvSpPr>
          <p:cNvPr id="139272" name="Text Box 8"/>
          <p:cNvSpPr txBox="1">
            <a:spLocks noChangeArrowheads="1"/>
          </p:cNvSpPr>
          <p:nvPr/>
        </p:nvSpPr>
        <p:spPr bwMode="auto">
          <a:xfrm>
            <a:off x="0" y="6021388"/>
            <a:ext cx="18351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BE"/>
              <a:t>Figuur 8.12</a:t>
            </a:r>
            <a:endParaRPr lang="nl-NL"/>
          </a:p>
        </p:txBody>
      </p:sp>
      <p:pic>
        <p:nvPicPr>
          <p:cNvPr id="139273" name="Picture 9" descr="F812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8788"/>
          <a:stretch>
            <a:fillRect/>
          </a:stretch>
        </p:blipFill>
        <p:spPr bwMode="auto">
          <a:xfrm>
            <a:off x="0" y="1916113"/>
            <a:ext cx="3635375" cy="2425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39274" name="Picture 10" descr="F812c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9030"/>
          <a:stretch>
            <a:fillRect/>
          </a:stretch>
        </p:blipFill>
        <p:spPr bwMode="auto">
          <a:xfrm>
            <a:off x="5292725" y="1196975"/>
            <a:ext cx="3851275" cy="246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39275" name="Picture 11" descr="F812b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8788"/>
          <a:stretch>
            <a:fillRect/>
          </a:stretch>
        </p:blipFill>
        <p:spPr bwMode="auto">
          <a:xfrm>
            <a:off x="3492500" y="3860800"/>
            <a:ext cx="3959225" cy="2643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39276" name="Text Box 12"/>
          <p:cNvSpPr txBox="1">
            <a:spLocks noChangeArrowheads="1"/>
          </p:cNvSpPr>
          <p:nvPr/>
        </p:nvSpPr>
        <p:spPr bwMode="auto">
          <a:xfrm>
            <a:off x="323850" y="4365625"/>
            <a:ext cx="266382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BE"/>
              <a:t>‘Wireframe’</a:t>
            </a:r>
            <a:endParaRPr lang="nl-NL"/>
          </a:p>
        </p:txBody>
      </p:sp>
      <p:sp>
        <p:nvSpPr>
          <p:cNvPr id="139277" name="Text Box 13"/>
          <p:cNvSpPr txBox="1">
            <a:spLocks noChangeArrowheads="1"/>
          </p:cNvSpPr>
          <p:nvPr/>
        </p:nvSpPr>
        <p:spPr bwMode="auto">
          <a:xfrm>
            <a:off x="5508625" y="5949950"/>
            <a:ext cx="259238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BE"/>
              <a:t>Shaded by elevation</a:t>
            </a:r>
            <a:endParaRPr lang="nl-NL"/>
          </a:p>
        </p:txBody>
      </p:sp>
      <p:sp>
        <p:nvSpPr>
          <p:cNvPr id="139278" name="Text Box 14"/>
          <p:cNvSpPr txBox="1">
            <a:spLocks noChangeArrowheads="1"/>
          </p:cNvSpPr>
          <p:nvPr/>
        </p:nvSpPr>
        <p:spPr bwMode="auto">
          <a:xfrm>
            <a:off x="7308850" y="2924175"/>
            <a:ext cx="18351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BE"/>
              <a:t>Drapped with satellite image</a:t>
            </a:r>
            <a:endParaRPr lang="nl-NL"/>
          </a:p>
        </p:txBody>
      </p:sp>
      <p:sp>
        <p:nvSpPr>
          <p:cNvPr id="2" name="Tijdelijke aanduiding voor dianumm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E0C9F-75AB-4A08-BBD3-75FAAA8F84A8}" type="slidenum">
              <a:rPr lang="nl-NL" smtClean="0"/>
              <a:pPr/>
              <a:t>32</a:t>
            </a:fld>
            <a:endParaRPr lang="nl-NL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Rectangle 2"/>
          <p:cNvSpPr>
            <a:spLocks noChangeArrowheads="1"/>
          </p:cNvSpPr>
          <p:nvPr/>
        </p:nvSpPr>
        <p:spPr bwMode="auto">
          <a:xfrm>
            <a:off x="0" y="0"/>
            <a:ext cx="9144000" cy="1196975"/>
          </a:xfrm>
          <a:prstGeom prst="rect">
            <a:avLst/>
          </a:prstGeom>
          <a:gradFill rotWithShape="1">
            <a:gsLst>
              <a:gs pos="0">
                <a:schemeClr val="bg2">
                  <a:gamma/>
                  <a:shade val="46275"/>
                  <a:invGamma/>
                </a:schemeClr>
              </a:gs>
              <a:gs pos="100000">
                <a:schemeClr val="bg2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fr-BE"/>
              <a:t> </a:t>
            </a:r>
            <a:endParaRPr lang="nl-NL"/>
          </a:p>
        </p:txBody>
      </p:sp>
      <p:pic>
        <p:nvPicPr>
          <p:cNvPr id="140291" name="Picture 3" descr="earth-640x480-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47813" cy="116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40292" name="Rectangle 4"/>
          <p:cNvSpPr>
            <a:spLocks noChangeArrowheads="1"/>
          </p:cNvSpPr>
          <p:nvPr/>
        </p:nvSpPr>
        <p:spPr bwMode="auto">
          <a:xfrm>
            <a:off x="0" y="6524625"/>
            <a:ext cx="6372225" cy="333375"/>
          </a:xfrm>
          <a:prstGeom prst="rect">
            <a:avLst/>
          </a:prstGeom>
          <a:solidFill>
            <a:srgbClr val="FF33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sp>
        <p:nvSpPr>
          <p:cNvPr id="140293" name="Text Box 5"/>
          <p:cNvSpPr txBox="1">
            <a:spLocks noChangeArrowheads="1"/>
          </p:cNvSpPr>
          <p:nvPr/>
        </p:nvSpPr>
        <p:spPr bwMode="auto">
          <a:xfrm>
            <a:off x="755650" y="1484313"/>
            <a:ext cx="76327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BE" sz="2400" i="1">
                <a:solidFill>
                  <a:srgbClr val="FF6600"/>
                </a:solidFill>
              </a:rPr>
              <a:t>TIN datamodel</a:t>
            </a:r>
            <a:endParaRPr lang="fr-BE" sz="2400" i="1">
              <a:solidFill>
                <a:srgbClr val="FF6600"/>
              </a:solidFill>
              <a:cs typeface="Arial" pitchFamily="34" charset="0"/>
            </a:endParaRPr>
          </a:p>
        </p:txBody>
      </p:sp>
      <p:sp>
        <p:nvSpPr>
          <p:cNvPr id="140294" name="Text Box 6"/>
          <p:cNvSpPr txBox="1">
            <a:spLocks noChangeArrowheads="1"/>
          </p:cNvSpPr>
          <p:nvPr/>
        </p:nvSpPr>
        <p:spPr bwMode="auto">
          <a:xfrm>
            <a:off x="0" y="6524625"/>
            <a:ext cx="630078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BE">
                <a:solidFill>
                  <a:schemeClr val="bg1"/>
                </a:solidFill>
              </a:rPr>
              <a:t>HFDSTK 5 – Modellering van geodata</a:t>
            </a:r>
            <a:endParaRPr lang="nl-NL">
              <a:solidFill>
                <a:schemeClr val="bg1"/>
              </a:solidFill>
            </a:endParaRPr>
          </a:p>
        </p:txBody>
      </p:sp>
      <p:sp>
        <p:nvSpPr>
          <p:cNvPr id="140295" name="Text Box 7"/>
          <p:cNvSpPr txBox="1">
            <a:spLocks noChangeArrowheads="1"/>
          </p:cNvSpPr>
          <p:nvPr/>
        </p:nvSpPr>
        <p:spPr bwMode="auto">
          <a:xfrm>
            <a:off x="684213" y="2205038"/>
            <a:ext cx="18351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BE"/>
              <a:t>Figuur 8.14</a:t>
            </a:r>
            <a:endParaRPr lang="nl-NL"/>
          </a:p>
        </p:txBody>
      </p:sp>
      <p:pic>
        <p:nvPicPr>
          <p:cNvPr id="140296" name="Picture 8" descr="F814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b="3645"/>
          <a:stretch>
            <a:fillRect/>
          </a:stretch>
        </p:blipFill>
        <p:spPr bwMode="auto">
          <a:xfrm>
            <a:off x="0" y="3203575"/>
            <a:ext cx="4859338" cy="3305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40297" name="Picture 9" descr="F814b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6056"/>
          <a:stretch>
            <a:fillRect/>
          </a:stretch>
        </p:blipFill>
        <p:spPr bwMode="auto">
          <a:xfrm>
            <a:off x="4356100" y="1196975"/>
            <a:ext cx="4787900" cy="3082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40298" name="Text Box 10"/>
          <p:cNvSpPr txBox="1">
            <a:spLocks noChangeArrowheads="1"/>
          </p:cNvSpPr>
          <p:nvPr/>
        </p:nvSpPr>
        <p:spPr bwMode="auto">
          <a:xfrm>
            <a:off x="0" y="5805488"/>
            <a:ext cx="2879725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BE"/>
              <a:t>Landslide risk map for Pisa, Italy</a:t>
            </a:r>
            <a:endParaRPr lang="nl-NL"/>
          </a:p>
        </p:txBody>
      </p:sp>
      <p:sp>
        <p:nvSpPr>
          <p:cNvPr id="140299" name="Text Box 11"/>
          <p:cNvSpPr txBox="1">
            <a:spLocks noChangeArrowheads="1"/>
          </p:cNvSpPr>
          <p:nvPr/>
        </p:nvSpPr>
        <p:spPr bwMode="auto">
          <a:xfrm>
            <a:off x="5508625" y="4437063"/>
            <a:ext cx="363537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BE"/>
              <a:t>Yangste River, China</a:t>
            </a:r>
            <a:endParaRPr lang="nl-NL"/>
          </a:p>
        </p:txBody>
      </p:sp>
      <p:sp>
        <p:nvSpPr>
          <p:cNvPr id="2" name="Tijdelijke aanduiding voor dianumm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E0C9F-75AB-4A08-BBD3-75FAAA8F84A8}" type="slidenum">
              <a:rPr lang="nl-NL" smtClean="0"/>
              <a:pPr/>
              <a:t>33</a:t>
            </a:fld>
            <a:endParaRPr lang="nl-NL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ChangeArrowheads="1"/>
          </p:cNvSpPr>
          <p:nvPr/>
        </p:nvSpPr>
        <p:spPr bwMode="auto">
          <a:xfrm>
            <a:off x="0" y="0"/>
            <a:ext cx="9144000" cy="1196975"/>
          </a:xfrm>
          <a:prstGeom prst="rect">
            <a:avLst/>
          </a:prstGeom>
          <a:gradFill rotWithShape="1">
            <a:gsLst>
              <a:gs pos="0">
                <a:schemeClr val="bg2">
                  <a:gamma/>
                  <a:shade val="46275"/>
                  <a:invGamma/>
                </a:schemeClr>
              </a:gs>
              <a:gs pos="100000">
                <a:schemeClr val="bg2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fr-BE"/>
              <a:t> </a:t>
            </a:r>
            <a:endParaRPr lang="nl-NL"/>
          </a:p>
        </p:txBody>
      </p:sp>
      <p:pic>
        <p:nvPicPr>
          <p:cNvPr id="5123" name="Picture 3" descr="earth-640x480-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47813" cy="116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124" name="Rectangle 4"/>
          <p:cNvSpPr>
            <a:spLocks noChangeArrowheads="1"/>
          </p:cNvSpPr>
          <p:nvPr/>
        </p:nvSpPr>
        <p:spPr bwMode="auto">
          <a:xfrm>
            <a:off x="0" y="6524625"/>
            <a:ext cx="6372225" cy="333375"/>
          </a:xfrm>
          <a:prstGeom prst="rect">
            <a:avLst/>
          </a:prstGeom>
          <a:solidFill>
            <a:srgbClr val="FF33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sp>
        <p:nvSpPr>
          <p:cNvPr id="5125" name="Text Box 5"/>
          <p:cNvSpPr txBox="1">
            <a:spLocks noChangeArrowheads="1"/>
          </p:cNvSpPr>
          <p:nvPr/>
        </p:nvSpPr>
        <p:spPr bwMode="auto">
          <a:xfrm>
            <a:off x="1476375" y="2060575"/>
            <a:ext cx="7127875" cy="2027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10000"/>
              </a:spcBef>
              <a:buFontTx/>
              <a:buBlip>
                <a:blip r:embed="rId3"/>
              </a:buBlip>
            </a:pPr>
            <a:r>
              <a:rPr lang="fr-BE" sz="2400"/>
              <a:t>Datamodel</a:t>
            </a:r>
          </a:p>
          <a:p>
            <a:pPr lvl="1">
              <a:spcBef>
                <a:spcPct val="10000"/>
              </a:spcBef>
            </a:pPr>
            <a:r>
              <a:rPr lang="fr-BE" sz="2400"/>
              <a:t>-set van constructies om objecten en processen in een digitale omgeving te ‘representeren’</a:t>
            </a:r>
          </a:p>
          <a:p>
            <a:pPr>
              <a:spcBef>
                <a:spcPct val="10000"/>
              </a:spcBef>
              <a:buFontTx/>
              <a:buBlip>
                <a:blip r:embed="rId3"/>
              </a:buBlip>
            </a:pPr>
            <a:r>
              <a:rPr lang="fr-BE" sz="2400"/>
              <a:t>Verschil met </a:t>
            </a:r>
            <a:r>
              <a:rPr lang="fr-BE" sz="2400" b="1"/>
              <a:t>procesmodel</a:t>
            </a:r>
            <a:endParaRPr lang="fr-BE" sz="2400"/>
          </a:p>
          <a:p>
            <a:pPr>
              <a:spcBef>
                <a:spcPct val="10000"/>
              </a:spcBef>
              <a:buFontTx/>
              <a:buBlip>
                <a:blip r:embed="rId3"/>
              </a:buBlip>
            </a:pPr>
            <a:r>
              <a:rPr lang="fr-BE" sz="2400"/>
              <a:t>Zie tabel 8.1 p 180</a:t>
            </a:r>
            <a:endParaRPr lang="fr-BE" sz="2400" b="1"/>
          </a:p>
        </p:txBody>
      </p:sp>
      <p:sp>
        <p:nvSpPr>
          <p:cNvPr id="5127" name="Text Box 7"/>
          <p:cNvSpPr txBox="1">
            <a:spLocks noChangeArrowheads="1"/>
          </p:cNvSpPr>
          <p:nvPr/>
        </p:nvSpPr>
        <p:spPr bwMode="auto">
          <a:xfrm>
            <a:off x="755650" y="1484313"/>
            <a:ext cx="6553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BE" sz="2400" i="1">
                <a:solidFill>
                  <a:srgbClr val="FF6600"/>
                </a:solidFill>
              </a:rPr>
              <a:t>Definities</a:t>
            </a:r>
            <a:endParaRPr lang="nl-NL" sz="2400" i="1">
              <a:solidFill>
                <a:srgbClr val="FF6600"/>
              </a:solidFill>
            </a:endParaRPr>
          </a:p>
        </p:txBody>
      </p:sp>
      <p:sp>
        <p:nvSpPr>
          <p:cNvPr id="5128" name="Text Box 8"/>
          <p:cNvSpPr txBox="1">
            <a:spLocks noChangeArrowheads="1"/>
          </p:cNvSpPr>
          <p:nvPr/>
        </p:nvSpPr>
        <p:spPr bwMode="auto">
          <a:xfrm>
            <a:off x="0" y="6524625"/>
            <a:ext cx="630078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BE">
                <a:solidFill>
                  <a:schemeClr val="bg1"/>
                </a:solidFill>
              </a:rPr>
              <a:t>HFDSTK 5 – Modellering van geodata</a:t>
            </a:r>
            <a:endParaRPr lang="nl-NL">
              <a:solidFill>
                <a:schemeClr val="bg1"/>
              </a:solidFill>
            </a:endParaRPr>
          </a:p>
        </p:txBody>
      </p:sp>
      <p:pic>
        <p:nvPicPr>
          <p:cNvPr id="5134" name="Picture 14" descr="F8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153025" y="3670300"/>
            <a:ext cx="3990975" cy="318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jdelijke aanduiding voor dianumm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E0C9F-75AB-4A08-BBD3-75FAAA8F84A8}" type="slidenum">
              <a:rPr lang="nl-NL" smtClean="0"/>
              <a:pPr/>
              <a:t>4</a:t>
            </a:fld>
            <a:endParaRPr lang="nl-NL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Rectangle 2"/>
          <p:cNvSpPr>
            <a:spLocks noChangeArrowheads="1"/>
          </p:cNvSpPr>
          <p:nvPr/>
        </p:nvSpPr>
        <p:spPr bwMode="auto">
          <a:xfrm>
            <a:off x="0" y="0"/>
            <a:ext cx="9144000" cy="1196975"/>
          </a:xfrm>
          <a:prstGeom prst="rect">
            <a:avLst/>
          </a:prstGeom>
          <a:gradFill rotWithShape="1">
            <a:gsLst>
              <a:gs pos="0">
                <a:schemeClr val="bg2">
                  <a:gamma/>
                  <a:shade val="46275"/>
                  <a:invGamma/>
                </a:schemeClr>
              </a:gs>
              <a:gs pos="100000">
                <a:schemeClr val="bg2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fr-BE"/>
              <a:t> </a:t>
            </a:r>
            <a:endParaRPr lang="nl-NL"/>
          </a:p>
        </p:txBody>
      </p:sp>
      <p:pic>
        <p:nvPicPr>
          <p:cNvPr id="138243" name="Picture 3" descr="earth-640x480-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47813" cy="116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38244" name="Rectangle 4"/>
          <p:cNvSpPr>
            <a:spLocks noChangeArrowheads="1"/>
          </p:cNvSpPr>
          <p:nvPr/>
        </p:nvSpPr>
        <p:spPr bwMode="auto">
          <a:xfrm>
            <a:off x="0" y="6524625"/>
            <a:ext cx="6372225" cy="333375"/>
          </a:xfrm>
          <a:prstGeom prst="rect">
            <a:avLst/>
          </a:prstGeom>
          <a:solidFill>
            <a:srgbClr val="FF33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sp>
        <p:nvSpPr>
          <p:cNvPr id="138245" name="Text Box 5"/>
          <p:cNvSpPr txBox="1">
            <a:spLocks noChangeArrowheads="1"/>
          </p:cNvSpPr>
          <p:nvPr/>
        </p:nvSpPr>
        <p:spPr bwMode="auto">
          <a:xfrm>
            <a:off x="1476375" y="2060575"/>
            <a:ext cx="71278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10000"/>
              </a:spcBef>
              <a:buFontTx/>
              <a:buBlip>
                <a:blip r:embed="rId3"/>
              </a:buBlip>
            </a:pPr>
            <a:r>
              <a:rPr lang="fr-BE" sz="2400"/>
              <a:t>Tabel 8.1 p 180</a:t>
            </a:r>
            <a:endParaRPr lang="fr-BE" sz="2400" b="1"/>
          </a:p>
        </p:txBody>
      </p:sp>
      <p:sp>
        <p:nvSpPr>
          <p:cNvPr id="138246" name="Text Box 6"/>
          <p:cNvSpPr txBox="1">
            <a:spLocks noChangeArrowheads="1"/>
          </p:cNvSpPr>
          <p:nvPr/>
        </p:nvSpPr>
        <p:spPr bwMode="auto">
          <a:xfrm>
            <a:off x="755650" y="1484313"/>
            <a:ext cx="6553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BE" sz="2400" i="1">
                <a:solidFill>
                  <a:srgbClr val="FF6600"/>
                </a:solidFill>
              </a:rPr>
              <a:t>Definities</a:t>
            </a:r>
            <a:endParaRPr lang="nl-NL" sz="2400" i="1">
              <a:solidFill>
                <a:srgbClr val="FF6600"/>
              </a:solidFill>
            </a:endParaRPr>
          </a:p>
        </p:txBody>
      </p:sp>
      <p:sp>
        <p:nvSpPr>
          <p:cNvPr id="138247" name="Text Box 7"/>
          <p:cNvSpPr txBox="1">
            <a:spLocks noChangeArrowheads="1"/>
          </p:cNvSpPr>
          <p:nvPr/>
        </p:nvSpPr>
        <p:spPr bwMode="auto">
          <a:xfrm>
            <a:off x="0" y="6524625"/>
            <a:ext cx="630078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BE">
                <a:solidFill>
                  <a:schemeClr val="bg1"/>
                </a:solidFill>
              </a:rPr>
              <a:t>HFDSTK 5 – Modellering van geodata</a:t>
            </a:r>
            <a:endParaRPr lang="nl-NL">
              <a:solidFill>
                <a:schemeClr val="bg1"/>
              </a:solidFill>
            </a:endParaRPr>
          </a:p>
        </p:txBody>
      </p:sp>
      <p:pic>
        <p:nvPicPr>
          <p:cNvPr id="138249" name="Picture 9" descr="T81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b="2985"/>
          <a:stretch>
            <a:fillRect/>
          </a:stretch>
        </p:blipFill>
        <p:spPr bwMode="auto">
          <a:xfrm>
            <a:off x="4321175" y="1196975"/>
            <a:ext cx="4822825" cy="5661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jdelijke aanduiding voor dianumm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E0C9F-75AB-4A08-BBD3-75FAAA8F84A8}" type="slidenum">
              <a:rPr lang="nl-NL" smtClean="0"/>
              <a:pPr/>
              <a:t>5</a:t>
            </a:fld>
            <a:endParaRPr lang="nl-NL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2"/>
          <p:cNvSpPr>
            <a:spLocks noChangeArrowheads="1"/>
          </p:cNvSpPr>
          <p:nvPr/>
        </p:nvSpPr>
        <p:spPr bwMode="auto">
          <a:xfrm>
            <a:off x="0" y="0"/>
            <a:ext cx="9144000" cy="1196975"/>
          </a:xfrm>
          <a:prstGeom prst="rect">
            <a:avLst/>
          </a:prstGeom>
          <a:gradFill rotWithShape="1">
            <a:gsLst>
              <a:gs pos="0">
                <a:schemeClr val="bg2">
                  <a:gamma/>
                  <a:shade val="46275"/>
                  <a:invGamma/>
                </a:schemeClr>
              </a:gs>
              <a:gs pos="100000">
                <a:schemeClr val="bg2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fr-BE"/>
              <a:t> </a:t>
            </a:r>
            <a:endParaRPr lang="nl-NL"/>
          </a:p>
        </p:txBody>
      </p:sp>
      <p:pic>
        <p:nvPicPr>
          <p:cNvPr id="120835" name="Picture 3" descr="earth-640x480-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47813" cy="116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20836" name="Rectangle 4"/>
          <p:cNvSpPr>
            <a:spLocks noChangeArrowheads="1"/>
          </p:cNvSpPr>
          <p:nvPr/>
        </p:nvSpPr>
        <p:spPr bwMode="auto">
          <a:xfrm>
            <a:off x="0" y="6524625"/>
            <a:ext cx="6372225" cy="333375"/>
          </a:xfrm>
          <a:prstGeom prst="rect">
            <a:avLst/>
          </a:prstGeom>
          <a:solidFill>
            <a:srgbClr val="FF33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sp>
        <p:nvSpPr>
          <p:cNvPr id="120838" name="Text Box 6"/>
          <p:cNvSpPr txBox="1">
            <a:spLocks noChangeArrowheads="1"/>
          </p:cNvSpPr>
          <p:nvPr/>
        </p:nvSpPr>
        <p:spPr bwMode="auto">
          <a:xfrm>
            <a:off x="755650" y="1484313"/>
            <a:ext cx="6553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BE" sz="2400" i="1">
                <a:solidFill>
                  <a:srgbClr val="FF6600"/>
                </a:solidFill>
              </a:rPr>
              <a:t>Niveau’s van datamodel abstractie</a:t>
            </a:r>
            <a:endParaRPr lang="nl-NL" sz="2400" i="1">
              <a:solidFill>
                <a:srgbClr val="FF6600"/>
              </a:solidFill>
            </a:endParaRPr>
          </a:p>
        </p:txBody>
      </p:sp>
      <p:sp>
        <p:nvSpPr>
          <p:cNvPr id="120839" name="Text Box 7"/>
          <p:cNvSpPr txBox="1">
            <a:spLocks noChangeArrowheads="1"/>
          </p:cNvSpPr>
          <p:nvPr/>
        </p:nvSpPr>
        <p:spPr bwMode="auto">
          <a:xfrm>
            <a:off x="0" y="6524625"/>
            <a:ext cx="630078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BE">
                <a:solidFill>
                  <a:schemeClr val="bg1"/>
                </a:solidFill>
              </a:rPr>
              <a:t>HFDSTK 5 – Modellering van geodata</a:t>
            </a:r>
            <a:endParaRPr lang="nl-NL">
              <a:solidFill>
                <a:schemeClr val="bg1"/>
              </a:solidFill>
            </a:endParaRPr>
          </a:p>
        </p:txBody>
      </p:sp>
      <p:pic>
        <p:nvPicPr>
          <p:cNvPr id="120841" name="Picture 9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1916113"/>
            <a:ext cx="6011863" cy="4625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0842" name="Text Box 10"/>
          <p:cNvSpPr txBox="1">
            <a:spLocks noChangeArrowheads="1"/>
          </p:cNvSpPr>
          <p:nvPr/>
        </p:nvSpPr>
        <p:spPr bwMode="auto">
          <a:xfrm>
            <a:off x="6084888" y="5373688"/>
            <a:ext cx="2808287" cy="1190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BE"/>
              <a:t>Actual implementation in a GIS and often comprises tables stored as files or databases</a:t>
            </a:r>
            <a:endParaRPr lang="nl-NL"/>
          </a:p>
        </p:txBody>
      </p:sp>
      <p:grpSp>
        <p:nvGrpSpPr>
          <p:cNvPr id="120852" name="Group 20"/>
          <p:cNvGrpSpPr>
            <a:grpSpLocks/>
          </p:cNvGrpSpPr>
          <p:nvPr/>
        </p:nvGrpSpPr>
        <p:grpSpPr bwMode="auto">
          <a:xfrm>
            <a:off x="6084888" y="2708275"/>
            <a:ext cx="2879725" cy="1366838"/>
            <a:chOff x="3833" y="2478"/>
            <a:chExt cx="1814" cy="861"/>
          </a:xfrm>
        </p:grpSpPr>
        <p:sp>
          <p:nvSpPr>
            <p:cNvPr id="120843" name="AutoShape 11"/>
            <p:cNvSpPr>
              <a:spLocks noChangeArrowheads="1"/>
            </p:cNvSpPr>
            <p:nvPr/>
          </p:nvSpPr>
          <p:spPr bwMode="auto">
            <a:xfrm>
              <a:off x="3923" y="2886"/>
              <a:ext cx="318" cy="227"/>
            </a:xfrm>
            <a:prstGeom prst="flowChartProcess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/>
            </a:p>
          </p:txBody>
        </p:sp>
        <p:sp>
          <p:nvSpPr>
            <p:cNvPr id="120844" name="AutoShape 12"/>
            <p:cNvSpPr>
              <a:spLocks noChangeArrowheads="1"/>
            </p:cNvSpPr>
            <p:nvPr/>
          </p:nvSpPr>
          <p:spPr bwMode="auto">
            <a:xfrm>
              <a:off x="4558" y="2840"/>
              <a:ext cx="544" cy="272"/>
            </a:xfrm>
            <a:prstGeom prst="flowChartAlternateProcess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/>
            </a:p>
          </p:txBody>
        </p:sp>
        <p:sp>
          <p:nvSpPr>
            <p:cNvPr id="120845" name="AutoShape 13"/>
            <p:cNvSpPr>
              <a:spLocks noChangeArrowheads="1"/>
            </p:cNvSpPr>
            <p:nvPr/>
          </p:nvSpPr>
          <p:spPr bwMode="auto">
            <a:xfrm>
              <a:off x="5375" y="2886"/>
              <a:ext cx="272" cy="227"/>
            </a:xfrm>
            <a:prstGeom prst="flowChartPreparation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/>
            </a:p>
          </p:txBody>
        </p:sp>
        <p:sp>
          <p:nvSpPr>
            <p:cNvPr id="120846" name="AutoShape 14"/>
            <p:cNvSpPr>
              <a:spLocks noChangeArrowheads="1"/>
            </p:cNvSpPr>
            <p:nvPr/>
          </p:nvSpPr>
          <p:spPr bwMode="auto">
            <a:xfrm>
              <a:off x="4604" y="2478"/>
              <a:ext cx="363" cy="181"/>
            </a:xfrm>
            <a:prstGeom prst="flowChartPredefinedProcess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/>
            </a:p>
          </p:txBody>
        </p:sp>
        <p:sp>
          <p:nvSpPr>
            <p:cNvPr id="120847" name="Line 15"/>
            <p:cNvSpPr>
              <a:spLocks noChangeShapeType="1"/>
            </p:cNvSpPr>
            <p:nvPr/>
          </p:nvSpPr>
          <p:spPr bwMode="auto">
            <a:xfrm>
              <a:off x="4241" y="2976"/>
              <a:ext cx="31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120848" name="Line 16"/>
            <p:cNvSpPr>
              <a:spLocks noChangeShapeType="1"/>
            </p:cNvSpPr>
            <p:nvPr/>
          </p:nvSpPr>
          <p:spPr bwMode="auto">
            <a:xfrm flipV="1">
              <a:off x="4830" y="2659"/>
              <a:ext cx="0" cy="1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120849" name="Line 17"/>
            <p:cNvSpPr>
              <a:spLocks noChangeShapeType="1"/>
            </p:cNvSpPr>
            <p:nvPr/>
          </p:nvSpPr>
          <p:spPr bwMode="auto">
            <a:xfrm>
              <a:off x="5103" y="2976"/>
              <a:ext cx="27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120850" name="Line 18"/>
            <p:cNvSpPr>
              <a:spLocks noChangeShapeType="1"/>
            </p:cNvSpPr>
            <p:nvPr/>
          </p:nvSpPr>
          <p:spPr bwMode="auto">
            <a:xfrm>
              <a:off x="3833" y="3022"/>
              <a:ext cx="9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120851" name="Line 19"/>
            <p:cNvSpPr>
              <a:spLocks noChangeShapeType="1"/>
            </p:cNvSpPr>
            <p:nvPr/>
          </p:nvSpPr>
          <p:spPr bwMode="auto">
            <a:xfrm>
              <a:off x="5511" y="3113"/>
              <a:ext cx="0" cy="22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nl-BE"/>
            </a:p>
          </p:txBody>
        </p:sp>
      </p:grpSp>
      <p:sp>
        <p:nvSpPr>
          <p:cNvPr id="120854" name="Text Box 22"/>
          <p:cNvSpPr txBox="1">
            <a:spLocks noChangeArrowheads="1"/>
          </p:cNvSpPr>
          <p:nvPr/>
        </p:nvSpPr>
        <p:spPr bwMode="auto">
          <a:xfrm>
            <a:off x="6084888" y="4581525"/>
            <a:ext cx="2663825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BE"/>
              <a:t>Implementation oriented representation</a:t>
            </a:r>
            <a:endParaRPr lang="nl-NL"/>
          </a:p>
        </p:txBody>
      </p:sp>
      <p:sp>
        <p:nvSpPr>
          <p:cNvPr id="2" name="Tijdelijke aanduiding voor dianumm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E0C9F-75AB-4A08-BBD3-75FAAA8F84A8}" type="slidenum">
              <a:rPr lang="nl-NL" smtClean="0"/>
              <a:pPr/>
              <a:t>6</a:t>
            </a:fld>
            <a:endParaRPr lang="nl-NL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2"/>
          <p:cNvSpPr>
            <a:spLocks noChangeArrowheads="1"/>
          </p:cNvSpPr>
          <p:nvPr/>
        </p:nvSpPr>
        <p:spPr bwMode="auto">
          <a:xfrm>
            <a:off x="0" y="0"/>
            <a:ext cx="9144000" cy="1196975"/>
          </a:xfrm>
          <a:prstGeom prst="rect">
            <a:avLst/>
          </a:prstGeom>
          <a:gradFill rotWithShape="1">
            <a:gsLst>
              <a:gs pos="0">
                <a:schemeClr val="bg2">
                  <a:gamma/>
                  <a:shade val="46275"/>
                  <a:invGamma/>
                </a:schemeClr>
              </a:gs>
              <a:gs pos="100000">
                <a:schemeClr val="bg2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fr-BE"/>
              <a:t> </a:t>
            </a:r>
            <a:endParaRPr lang="nl-NL"/>
          </a:p>
        </p:txBody>
      </p:sp>
      <p:pic>
        <p:nvPicPr>
          <p:cNvPr id="121859" name="Picture 3" descr="earth-640x480-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47813" cy="116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21860" name="Rectangle 4"/>
          <p:cNvSpPr>
            <a:spLocks noChangeArrowheads="1"/>
          </p:cNvSpPr>
          <p:nvPr/>
        </p:nvSpPr>
        <p:spPr bwMode="auto">
          <a:xfrm>
            <a:off x="0" y="6524625"/>
            <a:ext cx="6372225" cy="333375"/>
          </a:xfrm>
          <a:prstGeom prst="rect">
            <a:avLst/>
          </a:prstGeom>
          <a:solidFill>
            <a:srgbClr val="FF33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sp>
        <p:nvSpPr>
          <p:cNvPr id="121862" name="Text Box 6"/>
          <p:cNvSpPr txBox="1">
            <a:spLocks noChangeArrowheads="1"/>
          </p:cNvSpPr>
          <p:nvPr/>
        </p:nvSpPr>
        <p:spPr bwMode="auto">
          <a:xfrm>
            <a:off x="755650" y="1484313"/>
            <a:ext cx="6553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BE" sz="2400" i="1">
                <a:solidFill>
                  <a:srgbClr val="FF6600"/>
                </a:solidFill>
              </a:rPr>
              <a:t>Niveau’s van datamodel abstractie</a:t>
            </a:r>
            <a:endParaRPr lang="nl-NL" sz="2400" i="1">
              <a:solidFill>
                <a:srgbClr val="FF6600"/>
              </a:solidFill>
            </a:endParaRPr>
          </a:p>
        </p:txBody>
      </p:sp>
      <p:sp>
        <p:nvSpPr>
          <p:cNvPr id="121863" name="Text Box 7"/>
          <p:cNvSpPr txBox="1">
            <a:spLocks noChangeArrowheads="1"/>
          </p:cNvSpPr>
          <p:nvPr/>
        </p:nvSpPr>
        <p:spPr bwMode="auto">
          <a:xfrm>
            <a:off x="0" y="6524625"/>
            <a:ext cx="630078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BE">
                <a:solidFill>
                  <a:schemeClr val="bg1"/>
                </a:solidFill>
              </a:rPr>
              <a:t>HFDSTK 5 – Modellering van geodata</a:t>
            </a:r>
            <a:endParaRPr lang="nl-NL">
              <a:solidFill>
                <a:schemeClr val="bg1"/>
              </a:solidFill>
            </a:endParaRPr>
          </a:p>
        </p:txBody>
      </p:sp>
      <p:pic>
        <p:nvPicPr>
          <p:cNvPr id="121865" name="Picture 9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2133600"/>
            <a:ext cx="9144000" cy="431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jdelijke aanduiding voor dianumm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E0C9F-75AB-4A08-BBD3-75FAAA8F84A8}" type="slidenum">
              <a:rPr lang="nl-NL" smtClean="0"/>
              <a:pPr/>
              <a:t>7</a:t>
            </a:fld>
            <a:endParaRPr lang="nl-NL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2"/>
          <p:cNvSpPr>
            <a:spLocks noChangeArrowheads="1"/>
          </p:cNvSpPr>
          <p:nvPr/>
        </p:nvSpPr>
        <p:spPr bwMode="auto">
          <a:xfrm>
            <a:off x="0" y="0"/>
            <a:ext cx="9144000" cy="1196975"/>
          </a:xfrm>
          <a:prstGeom prst="rect">
            <a:avLst/>
          </a:prstGeom>
          <a:gradFill rotWithShape="1">
            <a:gsLst>
              <a:gs pos="0">
                <a:schemeClr val="bg2">
                  <a:gamma/>
                  <a:shade val="46275"/>
                  <a:invGamma/>
                </a:schemeClr>
              </a:gs>
              <a:gs pos="100000">
                <a:schemeClr val="bg2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fr-BE"/>
              <a:t> </a:t>
            </a:r>
            <a:endParaRPr lang="nl-NL"/>
          </a:p>
        </p:txBody>
      </p:sp>
      <p:pic>
        <p:nvPicPr>
          <p:cNvPr id="122883" name="Picture 3" descr="earth-640x480-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47813" cy="116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22884" name="Rectangle 4"/>
          <p:cNvSpPr>
            <a:spLocks noChangeArrowheads="1"/>
          </p:cNvSpPr>
          <p:nvPr/>
        </p:nvSpPr>
        <p:spPr bwMode="auto">
          <a:xfrm>
            <a:off x="0" y="6524625"/>
            <a:ext cx="6372225" cy="333375"/>
          </a:xfrm>
          <a:prstGeom prst="rect">
            <a:avLst/>
          </a:prstGeom>
          <a:solidFill>
            <a:srgbClr val="FF33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sp>
        <p:nvSpPr>
          <p:cNvPr id="122886" name="Text Box 6"/>
          <p:cNvSpPr txBox="1">
            <a:spLocks noChangeArrowheads="1"/>
          </p:cNvSpPr>
          <p:nvPr/>
        </p:nvSpPr>
        <p:spPr bwMode="auto">
          <a:xfrm>
            <a:off x="755650" y="1484313"/>
            <a:ext cx="6553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BE" sz="2400" i="1">
                <a:solidFill>
                  <a:srgbClr val="FF6600"/>
                </a:solidFill>
              </a:rPr>
              <a:t>Beeld als datamodel</a:t>
            </a:r>
            <a:endParaRPr lang="nl-NL" sz="2400" i="1">
              <a:solidFill>
                <a:srgbClr val="FF6600"/>
              </a:solidFill>
            </a:endParaRPr>
          </a:p>
        </p:txBody>
      </p:sp>
      <p:sp>
        <p:nvSpPr>
          <p:cNvPr id="122887" name="Text Box 7"/>
          <p:cNvSpPr txBox="1">
            <a:spLocks noChangeArrowheads="1"/>
          </p:cNvSpPr>
          <p:nvPr/>
        </p:nvSpPr>
        <p:spPr bwMode="auto">
          <a:xfrm>
            <a:off x="0" y="6524625"/>
            <a:ext cx="630078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BE">
                <a:solidFill>
                  <a:schemeClr val="bg1"/>
                </a:solidFill>
              </a:rPr>
              <a:t>HFDSTK 5 – Modellering van geodata</a:t>
            </a:r>
            <a:endParaRPr lang="nl-NL">
              <a:solidFill>
                <a:schemeClr val="bg1"/>
              </a:solidFill>
            </a:endParaRPr>
          </a:p>
        </p:txBody>
      </p:sp>
      <p:pic>
        <p:nvPicPr>
          <p:cNvPr id="122889" name="Picture 9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331913" y="1916113"/>
            <a:ext cx="6659562" cy="457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jdelijke aanduiding voor dianumm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E0C9F-75AB-4A08-BBD3-75FAAA8F84A8}" type="slidenum">
              <a:rPr lang="nl-NL" smtClean="0"/>
              <a:pPr/>
              <a:t>8</a:t>
            </a:fld>
            <a:endParaRPr lang="nl-NL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2"/>
          <p:cNvSpPr>
            <a:spLocks noChangeArrowheads="1"/>
          </p:cNvSpPr>
          <p:nvPr/>
        </p:nvSpPr>
        <p:spPr bwMode="auto">
          <a:xfrm>
            <a:off x="0" y="0"/>
            <a:ext cx="9144000" cy="1196975"/>
          </a:xfrm>
          <a:prstGeom prst="rect">
            <a:avLst/>
          </a:prstGeom>
          <a:gradFill rotWithShape="1">
            <a:gsLst>
              <a:gs pos="0">
                <a:schemeClr val="bg2">
                  <a:gamma/>
                  <a:shade val="46275"/>
                  <a:invGamma/>
                </a:schemeClr>
              </a:gs>
              <a:gs pos="100000">
                <a:schemeClr val="bg2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fr-BE"/>
              <a:t> </a:t>
            </a:r>
            <a:endParaRPr lang="nl-NL"/>
          </a:p>
        </p:txBody>
      </p:sp>
      <p:pic>
        <p:nvPicPr>
          <p:cNvPr id="141315" name="Picture 3" descr="earth-640x480-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47813" cy="116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41316" name="Rectangle 4"/>
          <p:cNvSpPr>
            <a:spLocks noChangeArrowheads="1"/>
          </p:cNvSpPr>
          <p:nvPr/>
        </p:nvSpPr>
        <p:spPr bwMode="auto">
          <a:xfrm>
            <a:off x="0" y="6524625"/>
            <a:ext cx="6372225" cy="333375"/>
          </a:xfrm>
          <a:prstGeom prst="rect">
            <a:avLst/>
          </a:prstGeom>
          <a:solidFill>
            <a:srgbClr val="FF33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sp>
        <p:nvSpPr>
          <p:cNvPr id="141317" name="Text Box 5"/>
          <p:cNvSpPr txBox="1">
            <a:spLocks noChangeArrowheads="1"/>
          </p:cNvSpPr>
          <p:nvPr/>
        </p:nvSpPr>
        <p:spPr bwMode="auto">
          <a:xfrm>
            <a:off x="755650" y="1484313"/>
            <a:ext cx="6553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BE" sz="2400" i="1">
                <a:solidFill>
                  <a:srgbClr val="FF6600"/>
                </a:solidFill>
              </a:rPr>
              <a:t>Beeld als datamodel: CAD</a:t>
            </a:r>
            <a:endParaRPr lang="nl-NL" sz="2400" i="1">
              <a:solidFill>
                <a:srgbClr val="FF6600"/>
              </a:solidFill>
            </a:endParaRPr>
          </a:p>
        </p:txBody>
      </p:sp>
      <p:sp>
        <p:nvSpPr>
          <p:cNvPr id="141318" name="Text Box 6"/>
          <p:cNvSpPr txBox="1">
            <a:spLocks noChangeArrowheads="1"/>
          </p:cNvSpPr>
          <p:nvPr/>
        </p:nvSpPr>
        <p:spPr bwMode="auto">
          <a:xfrm>
            <a:off x="0" y="6524625"/>
            <a:ext cx="630078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BE">
                <a:solidFill>
                  <a:schemeClr val="bg1"/>
                </a:solidFill>
              </a:rPr>
              <a:t>HFDSTK 5 – Modellering van geodata</a:t>
            </a:r>
            <a:endParaRPr lang="nl-NL">
              <a:solidFill>
                <a:schemeClr val="bg1"/>
              </a:solidFill>
            </a:endParaRPr>
          </a:p>
        </p:txBody>
      </p:sp>
      <p:sp>
        <p:nvSpPr>
          <p:cNvPr id="141320" name="Text Box 8"/>
          <p:cNvSpPr txBox="1">
            <a:spLocks noChangeArrowheads="1"/>
          </p:cNvSpPr>
          <p:nvPr/>
        </p:nvSpPr>
        <p:spPr bwMode="auto">
          <a:xfrm>
            <a:off x="1476375" y="2060575"/>
            <a:ext cx="7127875" cy="1662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10000"/>
              </a:spcBef>
              <a:buFontTx/>
              <a:buBlip>
                <a:blip r:embed="rId3"/>
              </a:buBlip>
            </a:pPr>
            <a:r>
              <a:rPr lang="fr-BE" sz="2400"/>
              <a:t>Nooit populair in GIS</a:t>
            </a:r>
          </a:p>
          <a:p>
            <a:pPr lvl="1">
              <a:spcBef>
                <a:spcPct val="10000"/>
              </a:spcBef>
            </a:pPr>
            <a:r>
              <a:rPr lang="fr-BE" sz="2400"/>
              <a:t>-locale coördinaten</a:t>
            </a:r>
          </a:p>
          <a:p>
            <a:pPr lvl="1">
              <a:spcBef>
                <a:spcPct val="10000"/>
              </a:spcBef>
            </a:pPr>
            <a:r>
              <a:rPr lang="fr-BE" sz="2400"/>
              <a:t>-objecten geen unieke identificatie</a:t>
            </a:r>
          </a:p>
          <a:p>
            <a:pPr lvl="1">
              <a:spcBef>
                <a:spcPct val="10000"/>
              </a:spcBef>
            </a:pPr>
            <a:r>
              <a:rPr lang="fr-BE" sz="2400"/>
              <a:t>-enkel grafisch geen relaties tussen objecten</a:t>
            </a:r>
          </a:p>
        </p:txBody>
      </p:sp>
      <p:sp>
        <p:nvSpPr>
          <p:cNvPr id="2" name="Tijdelijke aanduiding voor dianumm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E0C9F-75AB-4A08-BBD3-75FAAA8F84A8}" type="slidenum">
              <a:rPr lang="nl-NL" smtClean="0"/>
              <a:pPr/>
              <a:t>9</a:t>
            </a:fld>
            <a:endParaRPr lang="nl-NL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tandaardontwerp">
  <a:themeElements>
    <a:clrScheme name="Standaardontwerp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Standaardontwerp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Standaardontwerp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ardontwerp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ardontwerp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ardontwerp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ardontwerp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ardontwerp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ardontwerp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ardontwerp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ardontwerp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ardontwerp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ardontwerp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ardontwerp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Kantoorthem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984</Words>
  <Application>Microsoft Office PowerPoint</Application>
  <PresentationFormat>Diavoorstelling (4:3)</PresentationFormat>
  <Paragraphs>222</Paragraphs>
  <Slides>33</Slides>
  <Notes>7</Notes>
  <HiddenSlides>0</HiddenSlides>
  <MMClips>0</MMClips>
  <ScaleCrop>false</ScaleCrop>
  <HeadingPairs>
    <vt:vector size="4" baseType="variant">
      <vt:variant>
        <vt:lpstr>Thema</vt:lpstr>
      </vt:variant>
      <vt:variant>
        <vt:i4>1</vt:i4>
      </vt:variant>
      <vt:variant>
        <vt:lpstr>Diatitels</vt:lpstr>
      </vt:variant>
      <vt:variant>
        <vt:i4>33</vt:i4>
      </vt:variant>
    </vt:vector>
  </HeadingPairs>
  <TitlesOfParts>
    <vt:vector size="34" baseType="lpstr">
      <vt:lpstr>Standaardontwerp</vt:lpstr>
      <vt:lpstr>Dia 1</vt:lpstr>
      <vt:lpstr>Dia 2</vt:lpstr>
      <vt:lpstr>Dia 3</vt:lpstr>
      <vt:lpstr>Dia 4</vt:lpstr>
      <vt:lpstr>Dia 5</vt:lpstr>
      <vt:lpstr>Dia 6</vt:lpstr>
      <vt:lpstr>Dia 7</vt:lpstr>
      <vt:lpstr>Dia 8</vt:lpstr>
      <vt:lpstr>Dia 9</vt:lpstr>
      <vt:lpstr>Dia 10</vt:lpstr>
      <vt:lpstr>Dia 11</vt:lpstr>
      <vt:lpstr>Dia 12</vt:lpstr>
      <vt:lpstr>Dia 13</vt:lpstr>
      <vt:lpstr>Dia 14</vt:lpstr>
      <vt:lpstr>Dia 15</vt:lpstr>
      <vt:lpstr>Dia 16</vt:lpstr>
      <vt:lpstr>Dia 17</vt:lpstr>
      <vt:lpstr>Dia 18</vt:lpstr>
      <vt:lpstr>Dia 19</vt:lpstr>
      <vt:lpstr>Dia 20</vt:lpstr>
      <vt:lpstr>Dia 21</vt:lpstr>
      <vt:lpstr>Dia 22</vt:lpstr>
      <vt:lpstr>Dia 23</vt:lpstr>
      <vt:lpstr>Dia 24</vt:lpstr>
      <vt:lpstr>Dia 25</vt:lpstr>
      <vt:lpstr>Dia 26</vt:lpstr>
      <vt:lpstr>Dia 27</vt:lpstr>
      <vt:lpstr>Dia 28</vt:lpstr>
      <vt:lpstr>Dia 29</vt:lpstr>
      <vt:lpstr>Dia 30</vt:lpstr>
      <vt:lpstr>Dia 31</vt:lpstr>
      <vt:lpstr>Dia 32</vt:lpstr>
      <vt:lpstr>Dia 33</vt:lpstr>
    </vt:vector>
  </TitlesOfParts>
  <Company>Universiteit Antwerpen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 1</dc:title>
  <dc:creator>Universiteit Antwerpen</dc:creator>
  <cp:lastModifiedBy>Robin</cp:lastModifiedBy>
  <cp:revision>187</cp:revision>
  <dcterms:created xsi:type="dcterms:W3CDTF">2007-02-18T14:27:50Z</dcterms:created>
  <dcterms:modified xsi:type="dcterms:W3CDTF">2012-02-24T09:03:29Z</dcterms:modified>
</cp:coreProperties>
</file>